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2" r:id="rId1"/>
  </p:sldMasterIdLst>
  <p:notesMasterIdLst>
    <p:notesMasterId r:id="rId25"/>
  </p:notesMasterIdLst>
  <p:sldIdLst>
    <p:sldId id="256" r:id="rId2"/>
    <p:sldId id="286" r:id="rId3"/>
    <p:sldId id="276" r:id="rId4"/>
    <p:sldId id="283" r:id="rId5"/>
    <p:sldId id="282" r:id="rId6"/>
    <p:sldId id="264" r:id="rId7"/>
    <p:sldId id="279" r:id="rId8"/>
    <p:sldId id="287" r:id="rId9"/>
    <p:sldId id="260" r:id="rId10"/>
    <p:sldId id="288" r:id="rId11"/>
    <p:sldId id="280" r:id="rId12"/>
    <p:sldId id="294" r:id="rId13"/>
    <p:sldId id="292" r:id="rId14"/>
    <p:sldId id="293" r:id="rId15"/>
    <p:sldId id="295" r:id="rId16"/>
    <p:sldId id="296" r:id="rId17"/>
    <p:sldId id="289" r:id="rId18"/>
    <p:sldId id="290" r:id="rId19"/>
    <p:sldId id="291" r:id="rId20"/>
    <p:sldId id="281" r:id="rId21"/>
    <p:sldId id="266" r:id="rId22"/>
    <p:sldId id="274" r:id="rId23"/>
    <p:sldId id="27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32A2B6-70C8-4C75-B6E9-2E870E6AF643}" v="24" dt="2024-02-13T12:13:39.19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74"/>
    <p:restoredTop sz="87805" autoAdjust="0"/>
  </p:normalViewPr>
  <p:slideViewPr>
    <p:cSldViewPr snapToGrid="0" snapToObjects="1">
      <p:cViewPr varScale="1">
        <p:scale>
          <a:sx n="99" d="100"/>
          <a:sy n="99" d="100"/>
        </p:scale>
        <p:origin x="968" y="176"/>
      </p:cViewPr>
      <p:guideLst/>
    </p:cSldViewPr>
  </p:slideViewPr>
  <p:notesTextViewPr>
    <p:cViewPr>
      <p:scale>
        <a:sx n="1" d="1"/>
        <a:sy n="1" d="1"/>
      </p:scale>
      <p:origin x="0" y="0"/>
    </p:cViewPr>
  </p:notesTextViewPr>
  <p:sorterViewPr>
    <p:cViewPr>
      <p:scale>
        <a:sx n="1" d="1"/>
        <a:sy n="1" d="1"/>
      </p:scale>
      <p:origin x="0" y="-2203"/>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C6B379-45D7-614A-8E25-B8D9CE1C4A48}" type="datetimeFigureOut">
              <a:rPr lang="en-US" smtClean="0"/>
              <a:t>3/11/24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30D861-3D69-9242-ABEF-35930A747723}" type="slidenum">
              <a:rPr lang="en-US" smtClean="0"/>
              <a:t>‹#›</a:t>
            </a:fld>
            <a:endParaRPr lang="en-US"/>
          </a:p>
        </p:txBody>
      </p:sp>
    </p:spTree>
    <p:extLst>
      <p:ext uri="{BB962C8B-B14F-4D97-AF65-F5344CB8AC3E}">
        <p14:creationId xmlns:p14="http://schemas.microsoft.com/office/powerpoint/2010/main" val="42888905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1</a:t>
            </a:fld>
            <a:endParaRPr lang="en-US"/>
          </a:p>
        </p:txBody>
      </p:sp>
    </p:spTree>
    <p:extLst>
      <p:ext uri="{BB962C8B-B14F-4D97-AF65-F5344CB8AC3E}">
        <p14:creationId xmlns:p14="http://schemas.microsoft.com/office/powerpoint/2010/main" val="2642917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11</a:t>
            </a:fld>
            <a:endParaRPr lang="en-US"/>
          </a:p>
        </p:txBody>
      </p:sp>
    </p:spTree>
    <p:extLst>
      <p:ext uri="{BB962C8B-B14F-4D97-AF65-F5344CB8AC3E}">
        <p14:creationId xmlns:p14="http://schemas.microsoft.com/office/powerpoint/2010/main" val="21563552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https://webconnect.uscdcb.com/#/national-performance-metrics</a:t>
            </a:r>
          </a:p>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15</a:t>
            </a:fld>
            <a:endParaRPr lang="en-US"/>
          </a:p>
        </p:txBody>
      </p:sp>
    </p:spTree>
    <p:extLst>
      <p:ext uri="{BB962C8B-B14F-4D97-AF65-F5344CB8AC3E}">
        <p14:creationId xmlns:p14="http://schemas.microsoft.com/office/powerpoint/2010/main" val="37098780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20</a:t>
            </a:fld>
            <a:endParaRPr lang="en-US"/>
          </a:p>
        </p:txBody>
      </p:sp>
    </p:spTree>
    <p:extLst>
      <p:ext uri="{BB962C8B-B14F-4D97-AF65-F5344CB8AC3E}">
        <p14:creationId xmlns:p14="http://schemas.microsoft.com/office/powerpoint/2010/main" val="10206924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21</a:t>
            </a:fld>
            <a:endParaRPr lang="en-US"/>
          </a:p>
        </p:txBody>
      </p:sp>
    </p:spTree>
    <p:extLst>
      <p:ext uri="{BB962C8B-B14F-4D97-AF65-F5344CB8AC3E}">
        <p14:creationId xmlns:p14="http://schemas.microsoft.com/office/powerpoint/2010/main" val="1488722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iteration and average of iterations, look into low accuracy samples as it tells you more about influence of  reference population (breed, location, type). Old analysis, improving with tweak in parameters</a:t>
            </a:r>
          </a:p>
        </p:txBody>
      </p:sp>
      <p:sp>
        <p:nvSpPr>
          <p:cNvPr id="4" name="Slide Number Placeholder 3"/>
          <p:cNvSpPr>
            <a:spLocks noGrp="1"/>
          </p:cNvSpPr>
          <p:nvPr>
            <p:ph type="sldNum" sz="quarter" idx="5"/>
          </p:nvPr>
        </p:nvSpPr>
        <p:spPr/>
        <p:txBody>
          <a:bodyPr/>
          <a:lstStyle/>
          <a:p>
            <a:fld id="{5330D861-3D69-9242-ABEF-35930A747723}" type="slidenum">
              <a:rPr lang="en-US" smtClean="0"/>
              <a:t>22</a:t>
            </a:fld>
            <a:endParaRPr lang="en-US"/>
          </a:p>
        </p:txBody>
      </p:sp>
    </p:spTree>
    <p:extLst>
      <p:ext uri="{BB962C8B-B14F-4D97-AF65-F5344CB8AC3E}">
        <p14:creationId xmlns:p14="http://schemas.microsoft.com/office/powerpoint/2010/main" val="3465184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2</a:t>
            </a:fld>
            <a:endParaRPr lang="en-US"/>
          </a:p>
        </p:txBody>
      </p:sp>
    </p:spTree>
    <p:extLst>
      <p:ext uri="{BB962C8B-B14F-4D97-AF65-F5344CB8AC3E}">
        <p14:creationId xmlns:p14="http://schemas.microsoft.com/office/powerpoint/2010/main" val="1450234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C99364-F515-4AF9-B9AE-68E6176F95FF}" type="slidenum">
              <a:rPr lang="en-US" smtClean="0"/>
              <a:t>3</a:t>
            </a:fld>
            <a:endParaRPr lang="en-US"/>
          </a:p>
        </p:txBody>
      </p:sp>
    </p:spTree>
    <p:extLst>
      <p:ext uri="{BB962C8B-B14F-4D97-AF65-F5344CB8AC3E}">
        <p14:creationId xmlns:p14="http://schemas.microsoft.com/office/powerpoint/2010/main" val="3723424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4</a:t>
            </a:fld>
            <a:endParaRPr lang="en-US"/>
          </a:p>
        </p:txBody>
      </p:sp>
    </p:spTree>
    <p:extLst>
      <p:ext uri="{BB962C8B-B14F-4D97-AF65-F5344CB8AC3E}">
        <p14:creationId xmlns:p14="http://schemas.microsoft.com/office/powerpoint/2010/main" val="1904056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C99364-F515-4AF9-B9AE-68E6176F95FF}" type="slidenum">
              <a:rPr lang="en-US" smtClean="0"/>
              <a:t>5</a:t>
            </a:fld>
            <a:endParaRPr lang="en-US"/>
          </a:p>
        </p:txBody>
      </p:sp>
    </p:spTree>
    <p:extLst>
      <p:ext uri="{BB962C8B-B14F-4D97-AF65-F5344CB8AC3E}">
        <p14:creationId xmlns:p14="http://schemas.microsoft.com/office/powerpoint/2010/main" val="11129478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6</a:t>
            </a:fld>
            <a:endParaRPr lang="en-US"/>
          </a:p>
        </p:txBody>
      </p:sp>
    </p:spTree>
    <p:extLst>
      <p:ext uri="{BB962C8B-B14F-4D97-AF65-F5344CB8AC3E}">
        <p14:creationId xmlns:p14="http://schemas.microsoft.com/office/powerpoint/2010/main" val="34633643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7</a:t>
            </a:fld>
            <a:endParaRPr lang="en-US"/>
          </a:p>
        </p:txBody>
      </p:sp>
    </p:spTree>
    <p:extLst>
      <p:ext uri="{BB962C8B-B14F-4D97-AF65-F5344CB8AC3E}">
        <p14:creationId xmlns:p14="http://schemas.microsoft.com/office/powerpoint/2010/main" val="791979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8</a:t>
            </a:fld>
            <a:endParaRPr lang="en-US"/>
          </a:p>
        </p:txBody>
      </p:sp>
    </p:spTree>
    <p:extLst>
      <p:ext uri="{BB962C8B-B14F-4D97-AF65-F5344CB8AC3E}">
        <p14:creationId xmlns:p14="http://schemas.microsoft.com/office/powerpoint/2010/main" val="32861640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0D861-3D69-9242-ABEF-35930A747723}" type="slidenum">
              <a:rPr lang="en-US" smtClean="0"/>
              <a:t>10</a:t>
            </a:fld>
            <a:endParaRPr lang="en-US"/>
          </a:p>
        </p:txBody>
      </p:sp>
    </p:spTree>
    <p:extLst>
      <p:ext uri="{BB962C8B-B14F-4D97-AF65-F5344CB8AC3E}">
        <p14:creationId xmlns:p14="http://schemas.microsoft.com/office/powerpoint/2010/main" val="1971721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299DC-67D2-D94A-9637-3FA4AE19299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3E54609-3842-A941-91E0-264C3CFCB78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69C471-3E56-C14B-8535-780806C4762A}"/>
              </a:ext>
            </a:extLst>
          </p:cNvPr>
          <p:cNvSpPr>
            <a:spLocks noGrp="1"/>
          </p:cNvSpPr>
          <p:nvPr>
            <p:ph type="dt" sz="half" idx="10"/>
          </p:nvPr>
        </p:nvSpPr>
        <p:spPr/>
        <p:txBody>
          <a:bodyPr/>
          <a:lstStyle/>
          <a:p>
            <a:fld id="{0DAF61AA-5A98-4049-A93E-477E5505141A}" type="datetimeFigureOut">
              <a:rPr lang="en-US" smtClean="0"/>
              <a:t>3/11/24</a:t>
            </a:fld>
            <a:endParaRPr lang="en-US" dirty="0"/>
          </a:p>
        </p:txBody>
      </p:sp>
      <p:sp>
        <p:nvSpPr>
          <p:cNvPr id="5" name="Footer Placeholder 4">
            <a:extLst>
              <a:ext uri="{FF2B5EF4-FFF2-40B4-BE49-F238E27FC236}">
                <a16:creationId xmlns:a16="http://schemas.microsoft.com/office/drawing/2014/main" id="{088C7F9B-70B2-1048-84A9-E81546D232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5B8B09-3657-C740-856F-500F0A24833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55426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8D584-753E-AD49-B988-24387AAB88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C5F7D3-1B13-8749-A508-0102CA0E2D8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AD81BD-786F-5848-93DB-B37EF35954F8}"/>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5" name="Footer Placeholder 4">
            <a:extLst>
              <a:ext uri="{FF2B5EF4-FFF2-40B4-BE49-F238E27FC236}">
                <a16:creationId xmlns:a16="http://schemas.microsoft.com/office/drawing/2014/main" id="{7654B81A-6034-874E-858E-EE6532B664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B0969C-D253-3943-B5E9-DA340F58437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99942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B3AC0BF-AF86-C542-8811-73D1D32029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F56E67-4785-A848-AE4E-C4DEB0A906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D5409C-C9AA-2248-8279-AA5134C0166C}"/>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5" name="Footer Placeholder 4">
            <a:extLst>
              <a:ext uri="{FF2B5EF4-FFF2-40B4-BE49-F238E27FC236}">
                <a16:creationId xmlns:a16="http://schemas.microsoft.com/office/drawing/2014/main" id="{745980A5-AC9A-7A43-8E9C-5C0F2C4EC0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43A365-600A-D14A-A38A-C7A355139A4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28441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222C9-A8F8-D248-926E-77EA0C2F96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5EDE6B-81D0-FB46-B8B6-78DCA5767B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2976DC-D268-EC46-AF09-9167E99A7C54}"/>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5" name="Footer Placeholder 4">
            <a:extLst>
              <a:ext uri="{FF2B5EF4-FFF2-40B4-BE49-F238E27FC236}">
                <a16:creationId xmlns:a16="http://schemas.microsoft.com/office/drawing/2014/main" id="{D26A50DE-C7FE-7241-A346-C156F770F5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14F2D5-D0B0-A645-88A3-9E338CB9F03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79737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61200-E37E-9040-9334-C4043947794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2DDBAE-C826-C640-852C-E190756FD9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4C7CAB1-9E61-0E4C-AE1A-CCB30C034342}"/>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5" name="Footer Placeholder 4">
            <a:extLst>
              <a:ext uri="{FF2B5EF4-FFF2-40B4-BE49-F238E27FC236}">
                <a16:creationId xmlns:a16="http://schemas.microsoft.com/office/drawing/2014/main" id="{67D3BE98-A25B-B642-A034-373AB2B775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72C35F-0D34-074E-A7DB-97445253B5A5}"/>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50584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91682-356E-8145-92E3-5F3928F3B4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1400FE-FC81-834F-8322-4FF915C623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1C7B571-3BA8-7640-B357-D9CDAEE20C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823C224-B1E5-8E4B-9402-7E962C81967E}"/>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6" name="Footer Placeholder 5">
            <a:extLst>
              <a:ext uri="{FF2B5EF4-FFF2-40B4-BE49-F238E27FC236}">
                <a16:creationId xmlns:a16="http://schemas.microsoft.com/office/drawing/2014/main" id="{22826D1B-2FED-404D-A492-BE278A3B99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2E9F6C-45CF-1B47-B176-D359C8C0AEC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17947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670E5-F6CF-4E42-8EE8-D3B8D77EDB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F45AD6-856A-FB49-95B2-00E03A2FE82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2142BF-B8F6-6A40-AA1F-BCA84A30A4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7C92DE3-F944-7745-B580-BC3917DB39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F3E592-C74A-D840-98FF-07799527168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BFFF38D-F748-534C-AB95-EAEA35A3FBB6}"/>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8" name="Footer Placeholder 7">
            <a:extLst>
              <a:ext uri="{FF2B5EF4-FFF2-40B4-BE49-F238E27FC236}">
                <a16:creationId xmlns:a16="http://schemas.microsoft.com/office/drawing/2014/main" id="{3D9AA0F1-B899-B94F-B023-4AB824A78BC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BAE8EC-79D3-7446-999E-5ACF9CB3B4F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56092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B287C-0DEE-5F48-9AF0-50EF65EF23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ECBAC0-B916-DA4C-A382-B115F777D73C}"/>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4" name="Footer Placeholder 3">
            <a:extLst>
              <a:ext uri="{FF2B5EF4-FFF2-40B4-BE49-F238E27FC236}">
                <a16:creationId xmlns:a16="http://schemas.microsoft.com/office/drawing/2014/main" id="{0F55D237-D580-F743-A0E3-B63E4F18AB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3187B7-5267-E046-B0B4-80FE3B6E6FB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55969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F55E96-B225-734C-97D2-414BE80E282F}"/>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3" name="Footer Placeholder 2">
            <a:extLst>
              <a:ext uri="{FF2B5EF4-FFF2-40B4-BE49-F238E27FC236}">
                <a16:creationId xmlns:a16="http://schemas.microsoft.com/office/drawing/2014/main" id="{BE4E10D9-7C67-804A-BE28-DDC625AEFA2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2786B0-BB66-B241-A2FB-A7497BC853F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228718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56D7A-B594-1144-BF63-E72CAF4E85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7D58ED-3B8E-BB40-BE72-0281C9D687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374F838-4248-564C-B73E-DD95A00131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59E4C2-2878-8048-A498-860026BDCD0D}"/>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6" name="Footer Placeholder 5">
            <a:extLst>
              <a:ext uri="{FF2B5EF4-FFF2-40B4-BE49-F238E27FC236}">
                <a16:creationId xmlns:a16="http://schemas.microsoft.com/office/drawing/2014/main" id="{4A7D748F-E56D-AD4D-A7CB-EE3A3D9DC4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CC466D-DFC0-1744-8A3E-C2113009B6E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64787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11DAF-E091-D44C-BC21-F0BE1E2359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DD1298-A998-1D47-AB64-F36CCA2208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AC6A531-20DB-9044-8FFC-6EF8A41287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14F783-DB1C-B643-A091-F824B5256D22}"/>
              </a:ext>
            </a:extLst>
          </p:cNvPr>
          <p:cNvSpPr>
            <a:spLocks noGrp="1"/>
          </p:cNvSpPr>
          <p:nvPr>
            <p:ph type="dt" sz="half" idx="10"/>
          </p:nvPr>
        </p:nvSpPr>
        <p:spPr/>
        <p:txBody>
          <a:bodyPr/>
          <a:lstStyle/>
          <a:p>
            <a:fld id="{0DAF61AA-5A98-4049-A93E-477E5505141A}" type="datetimeFigureOut">
              <a:rPr lang="en-US" smtClean="0"/>
              <a:t>3/11/24</a:t>
            </a:fld>
            <a:endParaRPr lang="en-US"/>
          </a:p>
        </p:txBody>
      </p:sp>
      <p:sp>
        <p:nvSpPr>
          <p:cNvPr id="6" name="Footer Placeholder 5">
            <a:extLst>
              <a:ext uri="{FF2B5EF4-FFF2-40B4-BE49-F238E27FC236}">
                <a16:creationId xmlns:a16="http://schemas.microsoft.com/office/drawing/2014/main" id="{E69A9B42-7FA1-B64C-B0A2-3917C5534E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C1B0C8-D819-5F48-AE86-C5D9244A125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308433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60EC87-6C57-EF4E-85BB-1AFDFA3407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94156D-A0FE-0B41-BB5A-9A6D967CC0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EC8B54-D4B3-3743-B425-B08713D956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AF61AA-5A98-4049-A93E-477E5505141A}" type="datetimeFigureOut">
              <a:rPr lang="en-US" smtClean="0"/>
              <a:pPr/>
              <a:t>3/11/24</a:t>
            </a:fld>
            <a:endParaRPr lang="en-US" dirty="0"/>
          </a:p>
        </p:txBody>
      </p:sp>
      <p:sp>
        <p:nvSpPr>
          <p:cNvPr id="5" name="Footer Placeholder 4">
            <a:extLst>
              <a:ext uri="{FF2B5EF4-FFF2-40B4-BE49-F238E27FC236}">
                <a16:creationId xmlns:a16="http://schemas.microsoft.com/office/drawing/2014/main" id="{E11DA584-1B47-614D-A9AB-3F07EFAA38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A2B00E-00B1-0B40-9C1B-0FEEA649DD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994479219"/>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8" Type="http://schemas.openxmlformats.org/officeDocument/2006/relationships/hyperlink" Target="https://gcc02.safelinks.protection.outlook.com/?url=https%3A%2F%2Fdoi.org%2F10.5061%2Fdryad.931zcrjnh&amp;data=05%7C01%7CMahesh.Neupane%40usda.gov%7C712243d2db56457a121508dbf07497d1%7Ced5b36e701ee4ebc867ee03cfa0d4697%7C1%7C0%7C638368155776498311%7CUnknown%7CTWFpbGZsb3d8eyJWIjoiMC4wLjAwMDAiLCJQIjoiV2luMzIiLCJBTiI6Ik1haWwiLCJXVCI6Mn0%3D%7C3000%7C%7C%7C&amp;sdata=lQfTwinCd1PhFpu5TDd5oAM3D7sVoazRe75F339%2FLac%3D&amp;reserved=0" TargetMode="External"/><Relationship Id="rId3" Type="http://schemas.openxmlformats.org/officeDocument/2006/relationships/hyperlink" Target="https://gcc02.safelinks.protection.outlook.com/?url=https%3A%2F%2Fcloud.cnr.it%2Fowncl&amp;data=05%7C01%7CMahesh.Neupane%40usda.gov%7C712243d2db56457a121508dbf07497d1%7Ced5b36e701ee4ebc867ee03cfa0d4697%7C1%7C0%7C638368155776469487%7CUnknown%7CTWFpbGZsb3d8eyJWIjoiMC4wLjAwMDAiLCJQIjoiV2luMzIiLCJBTiI6Ik1haWwiLCJXVCI6Mn0%3D%7C3000%7C%7C%7C&amp;sdata=iRwhbiloH9TQVgmB5lnsH0fHuE2%2BfxzfgReKpaq1Crs%3D&amp;reserved=0" TargetMode="External"/><Relationship Id="rId7" Type="http://schemas.openxmlformats.org/officeDocument/2006/relationships/hyperlink" Target="https://gcc02.safelinks.protection.outlook.com/?url=https%3A%2F%2Fzenodo.org%2Frecords%2F1198730%23.WqlmbcPwZdg&amp;data=05%7C01%7CMahesh.Neupane%40usda.gov%7C712243d2db56457a121508dbf07497d1%7Ced5b36e701ee4ebc867ee03cfa0d4697%7C1%7C0%7C638368155776493070%7CUnknown%7CTWFpbGZsb3d8eyJWIjoiMC4wLjAwMDAiLCJQIjoiV2luMzIiLCJBTiI6Ik1haWwiLCJXVCI6Mn0%3D%7C3000%7C%7C%7C&amp;sdata=VRj2EnRNgUmyv%2FCS4AGlLcMGw5soupNnbQ4h%2B5Mz0kI%3D&amp;reserved=0" TargetMode="External"/><Relationship Id="rId2" Type="http://schemas.openxmlformats.org/officeDocument/2006/relationships/hyperlink" Target="https://gcc02.safelinks.protection.outlook.com/?url=https%3A%2F%2Ffigshare.com%2Farticles%2Fdataset%2FPLINK_files_ped_and_map_of_wild_and_domestic_goat_species%2F24190413&amp;data=05%7C01%7CMahesh.Neupane%40usda.gov%7C712243d2db56457a121508dbf07497d1%7Ced5b36e701ee4ebc867ee03cfa0d4697%7C1%7C0%7C638368155776459560%7CUnknown%7CTWFpbGZsb3d8eyJWIjoiMC4wLjAwMDAiLCJQIjoiV2luMzIiLCJBTiI6Ik1haWwiLCJXVCI6Mn0%3D%7C3000%7C%7C%7C&amp;sdata=86Bi4HdXams4iYD9OgPoexUdoN%2F9QWIiIlJZkf98U9k%3D&amp;reserved=0" TargetMode="External"/><Relationship Id="rId1" Type="http://schemas.openxmlformats.org/officeDocument/2006/relationships/slideLayout" Target="../slideLayouts/slideLayout2.xml"/><Relationship Id="rId6" Type="http://schemas.openxmlformats.org/officeDocument/2006/relationships/hyperlink" Target="https://gcc02.safelinks.protection.outlook.com/?url=http%3A%2F%2Fwww.animalgenome.org%2Frepository%2Fpub%2FCAAS2018.1121%2F&amp;data=05%7C01%7CMahesh.Neupane%40usda.gov%7C712243d2db56457a121508dbf07497d1%7Ced5b36e701ee4ebc867ee03cfa0d4697%7C1%7C0%7C638368155776487766%7CUnknown%7CTWFpbGZsb3d8eyJWIjoiMC4wLjAwMDAiLCJQIjoiV2luMzIiLCJBTiI6Ik1haWwiLCJXVCI6Mn0%3D%7C3000%7C%7C%7C&amp;sdata=u2P9iCdVkcYlOocmRm0ttYZXAbTn5X9DBTgBJk1QNE0%3D&amp;reserved=0" TargetMode="External"/><Relationship Id="rId5" Type="http://schemas.openxmlformats.org/officeDocument/2006/relationships/hyperlink" Target="https://gcc02.safelinks.protection.outlook.com/?url=https%3A%2F%2Ffigshare.com%2Farticles%2Fdataset%2FGenome_wide_association_study_identifies_novel_candidate_genes_for_growth_and_body_conformation_traits_in_goats%2F19668633&amp;data=05%7C01%7CMahesh.Neupane%40usda.gov%7C712243d2db56457a121508dbf07497d1%7Ced5b36e701ee4ebc867ee03cfa0d4697%7C1%7C0%7C638368155776482222%7CUnknown%7CTWFpbGZsb3d8eyJWIjoiMC4wLjAwMDAiLCJQIjoiV2luMzIiLCJBTiI6Ik1haWwiLCJXVCI6Mn0%3D%7C3000%7C%7C%7C&amp;sdata=7LgWDDk0OeZNBT7EX%2FrHcYhVRVe87XfMWEchYFsSpg4%3D&amp;reserved=0" TargetMode="External"/><Relationship Id="rId4" Type="http://schemas.openxmlformats.org/officeDocument/2006/relationships/hyperlink" Target="https://gcc02.safelinks.protection.outlook.com/?url=https%3A%2F%2Ffigshare.com%2F&amp;data=05%7C01%7CMahesh.Neupane%40usda.gov%7C712243d2db56457a121508dbf07497d1%7Ced5b36e701ee4ebc867ee03cfa0d4697%7C1%7C0%7C638368155776476313%7CUnknown%7CTWFpbGZsb3d8eyJWIjoiMC4wLjAwMDAiLCJQIjoiV2luMzIiLCJBTiI6Ik1haWwiLCJXVCI6Mn0%3D%7C3000%7C%7C%7C&amp;sdata=wbKKqv%2B%2FLcs66QSoGeeW4WNHvdYiXzNQu9Je4Im2wpI%3D&amp;reserved=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goatimpuation/GoatWGSimputation"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3" name="Rectangle 106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07D4DB-69C8-674F-B84E-FB74574052EB}"/>
              </a:ext>
            </a:extLst>
          </p:cNvPr>
          <p:cNvSpPr>
            <a:spLocks noGrp="1"/>
          </p:cNvSpPr>
          <p:nvPr>
            <p:ph type="ctrTitle"/>
          </p:nvPr>
        </p:nvSpPr>
        <p:spPr>
          <a:xfrm>
            <a:off x="546351" y="433545"/>
            <a:ext cx="11139854" cy="930447"/>
          </a:xfrm>
        </p:spPr>
        <p:txBody>
          <a:bodyPr>
            <a:noAutofit/>
          </a:bodyPr>
          <a:lstStyle/>
          <a:p>
            <a:r>
              <a:rPr lang="en-US" sz="3200" b="1" dirty="0">
                <a:solidFill>
                  <a:srgbClr val="FFFFFF"/>
                </a:solidFill>
              </a:rPr>
              <a:t>Phasing and Imputation using 1,372 diverse Goat Whole Genome Sequence Data : Optimal Strategies</a:t>
            </a:r>
          </a:p>
        </p:txBody>
      </p:sp>
      <p:sp>
        <p:nvSpPr>
          <p:cNvPr id="3" name="Subtitle 2">
            <a:extLst>
              <a:ext uri="{FF2B5EF4-FFF2-40B4-BE49-F238E27FC236}">
                <a16:creationId xmlns:a16="http://schemas.microsoft.com/office/drawing/2014/main" id="{15C67B22-E2B7-9048-96EB-69A8D2250DAB}"/>
              </a:ext>
            </a:extLst>
          </p:cNvPr>
          <p:cNvSpPr>
            <a:spLocks noGrp="1"/>
          </p:cNvSpPr>
          <p:nvPr>
            <p:ph type="subTitle" idx="1"/>
          </p:nvPr>
        </p:nvSpPr>
        <p:spPr>
          <a:xfrm>
            <a:off x="1544278" y="1645723"/>
            <a:ext cx="9144000" cy="420001"/>
          </a:xfrm>
        </p:spPr>
        <p:txBody>
          <a:bodyPr>
            <a:normAutofit/>
          </a:bodyPr>
          <a:lstStyle/>
          <a:p>
            <a:r>
              <a:rPr lang="en-US" sz="2000" b="1" dirty="0" err="1">
                <a:solidFill>
                  <a:srgbClr val="7F91FF"/>
                </a:solidFill>
              </a:rPr>
              <a:t>VarGoats</a:t>
            </a:r>
            <a:r>
              <a:rPr lang="en-US" sz="2000" b="1" dirty="0">
                <a:solidFill>
                  <a:srgbClr val="7F91FF"/>
                </a:solidFill>
              </a:rPr>
              <a:t> WG12 Imputation</a:t>
            </a:r>
          </a:p>
        </p:txBody>
      </p:sp>
      <p:cxnSp>
        <p:nvCxnSpPr>
          <p:cNvPr id="1065" name="Straight Connector 106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1067" name="Straight Connector 1066">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1025" name="Picture 1" descr="page1image1923168">
            <a:extLst>
              <a:ext uri="{FF2B5EF4-FFF2-40B4-BE49-F238E27FC236}">
                <a16:creationId xmlns:a16="http://schemas.microsoft.com/office/drawing/2014/main" id="{8E3B82C9-D70B-AE45-A34A-3CFACD3D2C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353" r="16406" b="-3"/>
          <a:stretch/>
        </p:blipFill>
        <p:spPr bwMode="auto">
          <a:xfrm>
            <a:off x="7395411" y="2426818"/>
            <a:ext cx="3555240" cy="39976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B31C177-8DE4-8CB3-64D1-6022E4708F7E}"/>
              </a:ext>
            </a:extLst>
          </p:cNvPr>
          <p:cNvPicPr>
            <a:picLocks noChangeAspect="1"/>
          </p:cNvPicPr>
          <p:nvPr/>
        </p:nvPicPr>
        <p:blipFill rotWithShape="1">
          <a:blip r:embed="rId4"/>
          <a:srcRect t="6657"/>
          <a:stretch/>
        </p:blipFill>
        <p:spPr>
          <a:xfrm>
            <a:off x="1281908" y="2313886"/>
            <a:ext cx="3555238" cy="4263740"/>
          </a:xfrm>
          <a:prstGeom prst="rect">
            <a:avLst/>
          </a:prstGeom>
        </p:spPr>
      </p:pic>
    </p:spTree>
    <p:extLst>
      <p:ext uri="{BB962C8B-B14F-4D97-AF65-F5344CB8AC3E}">
        <p14:creationId xmlns:p14="http://schemas.microsoft.com/office/powerpoint/2010/main" val="4221288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1907B-8F46-4B7A-8704-C32B93D81947}"/>
              </a:ext>
            </a:extLst>
          </p:cNvPr>
          <p:cNvSpPr>
            <a:spLocks noGrp="1"/>
          </p:cNvSpPr>
          <p:nvPr>
            <p:ph type="title"/>
          </p:nvPr>
        </p:nvSpPr>
        <p:spPr/>
        <p:txBody>
          <a:bodyPr/>
          <a:lstStyle/>
          <a:p>
            <a:r>
              <a:rPr lang="en-US" b="1" dirty="0"/>
              <a:t>Imputation genotypes (Data sets, ~ 50K)</a:t>
            </a:r>
            <a:endParaRPr lang="en-US" dirty="0">
              <a:solidFill>
                <a:srgbClr val="FF0000"/>
              </a:solidFill>
            </a:endParaRPr>
          </a:p>
        </p:txBody>
      </p:sp>
      <p:sp>
        <p:nvSpPr>
          <p:cNvPr id="3" name="Content Placeholder 2">
            <a:extLst>
              <a:ext uri="{FF2B5EF4-FFF2-40B4-BE49-F238E27FC236}">
                <a16:creationId xmlns:a16="http://schemas.microsoft.com/office/drawing/2014/main" id="{FF05E7C3-5014-4DF2-8C91-D45619639EA9}"/>
              </a:ext>
            </a:extLst>
          </p:cNvPr>
          <p:cNvSpPr>
            <a:spLocks noGrp="1"/>
          </p:cNvSpPr>
          <p:nvPr>
            <p:ph sz="half" idx="1"/>
          </p:nvPr>
        </p:nvSpPr>
        <p:spPr>
          <a:xfrm>
            <a:off x="838200" y="1825625"/>
            <a:ext cx="11252200" cy="4351338"/>
          </a:xfrm>
        </p:spPr>
        <p:txBody>
          <a:bodyPr>
            <a:normAutofit lnSpcReduction="10000"/>
          </a:bodyPr>
          <a:lstStyle/>
          <a:p>
            <a:r>
              <a:rPr lang="en-US" dirty="0"/>
              <a:t>Around world: </a:t>
            </a:r>
            <a:r>
              <a:rPr lang="en-US" dirty="0">
                <a:solidFill>
                  <a:schemeClr val="accent1"/>
                </a:solidFill>
              </a:rPr>
              <a:t>3,197 goats </a:t>
            </a:r>
            <a:r>
              <a:rPr lang="en-US" dirty="0" err="1">
                <a:solidFill>
                  <a:schemeClr val="accent1"/>
                </a:solidFill>
              </a:rPr>
              <a:t>VarGoat</a:t>
            </a:r>
            <a:r>
              <a:rPr lang="en-US" dirty="0">
                <a:solidFill>
                  <a:schemeClr val="accent1"/>
                </a:solidFill>
              </a:rPr>
              <a:t> </a:t>
            </a:r>
            <a:r>
              <a:rPr lang="en-US" dirty="0"/>
              <a:t>(Africa, Europe, West Asia, 3 continent), </a:t>
            </a:r>
            <a:r>
              <a:rPr lang="en-US" sz="2000" dirty="0" err="1">
                <a:solidFill>
                  <a:schemeClr val="accent1"/>
                </a:solidFill>
              </a:rPr>
              <a:t>Colli</a:t>
            </a:r>
            <a:r>
              <a:rPr lang="en-US" sz="2000" dirty="0">
                <a:solidFill>
                  <a:schemeClr val="accent1"/>
                </a:solidFill>
              </a:rPr>
              <a:t> et al., Genet </a:t>
            </a:r>
            <a:r>
              <a:rPr lang="en-US" sz="2000" dirty="0" err="1">
                <a:solidFill>
                  <a:schemeClr val="accent1"/>
                </a:solidFill>
              </a:rPr>
              <a:t>Sel</a:t>
            </a:r>
            <a:r>
              <a:rPr lang="en-US" sz="2000" dirty="0">
                <a:solidFill>
                  <a:schemeClr val="accent1"/>
                </a:solidFill>
              </a:rPr>
              <a:t> </a:t>
            </a:r>
            <a:r>
              <a:rPr lang="en-US" sz="2000" dirty="0" err="1">
                <a:solidFill>
                  <a:schemeClr val="accent1"/>
                </a:solidFill>
              </a:rPr>
              <a:t>Evol</a:t>
            </a:r>
            <a:r>
              <a:rPr lang="en-US" sz="2000" dirty="0">
                <a:solidFill>
                  <a:schemeClr val="accent1"/>
                </a:solidFill>
              </a:rPr>
              <a:t> 50, 58 (2018) </a:t>
            </a:r>
          </a:p>
          <a:p>
            <a:r>
              <a:rPr lang="en-US" dirty="0"/>
              <a:t>North America: </a:t>
            </a:r>
            <a:r>
              <a:rPr lang="en-US" dirty="0">
                <a:solidFill>
                  <a:schemeClr val="accent1"/>
                </a:solidFill>
              </a:rPr>
              <a:t>72 goats USA </a:t>
            </a:r>
            <a:r>
              <a:rPr lang="en-US" dirty="0"/>
              <a:t>(Harvey Blackburn, NAGP)</a:t>
            </a:r>
          </a:p>
          <a:p>
            <a:r>
              <a:rPr lang="en-US" dirty="0"/>
              <a:t>South America: </a:t>
            </a:r>
            <a:r>
              <a:rPr lang="en-US" dirty="0">
                <a:solidFill>
                  <a:schemeClr val="accent1"/>
                </a:solidFill>
              </a:rPr>
              <a:t>181 goats Costa Rica, Brazil, Argentina</a:t>
            </a:r>
            <a:r>
              <a:rPr lang="en-US" dirty="0"/>
              <a:t> (Samuel Paiva, Brazil)</a:t>
            </a:r>
          </a:p>
          <a:p>
            <a:r>
              <a:rPr lang="en-US" dirty="0"/>
              <a:t>Dairy Goats: </a:t>
            </a:r>
            <a:r>
              <a:rPr lang="en-US" dirty="0">
                <a:solidFill>
                  <a:schemeClr val="accent1"/>
                </a:solidFill>
              </a:rPr>
              <a:t>120 USA </a:t>
            </a:r>
            <a:r>
              <a:rPr lang="en-US" dirty="0"/>
              <a:t>(Ben Rosen)</a:t>
            </a:r>
          </a:p>
          <a:p>
            <a:r>
              <a:rPr lang="en-US" dirty="0" err="1">
                <a:solidFill>
                  <a:schemeClr val="accent1"/>
                </a:solidFill>
              </a:rPr>
              <a:t>Canarian</a:t>
            </a:r>
            <a:r>
              <a:rPr lang="en-US" dirty="0">
                <a:solidFill>
                  <a:schemeClr val="accent1"/>
                </a:solidFill>
              </a:rPr>
              <a:t> goats</a:t>
            </a:r>
            <a:r>
              <a:rPr lang="en-US" dirty="0"/>
              <a:t>: 224 (</a:t>
            </a:r>
            <a:r>
              <a:rPr lang="en-US" dirty="0" err="1"/>
              <a:t>Palmera</a:t>
            </a:r>
            <a:r>
              <a:rPr lang="en-US" dirty="0"/>
              <a:t> 61, </a:t>
            </a:r>
            <a:r>
              <a:rPr lang="en-US" dirty="0" err="1"/>
              <a:t>Majorera</a:t>
            </a:r>
            <a:r>
              <a:rPr lang="en-US" dirty="0"/>
              <a:t> 60, South </a:t>
            </a:r>
            <a:r>
              <a:rPr lang="en-US" dirty="0" err="1"/>
              <a:t>Tinerfena</a:t>
            </a:r>
            <a:r>
              <a:rPr lang="en-US" dirty="0"/>
              <a:t> 39, North </a:t>
            </a:r>
            <a:r>
              <a:rPr lang="en-US" dirty="0" err="1"/>
              <a:t>Tinerfena</a:t>
            </a:r>
            <a:r>
              <a:rPr lang="en-US" dirty="0"/>
              <a:t> 64), Italian Goat Consortium2 (</a:t>
            </a:r>
            <a:r>
              <a:rPr lang="en-US" dirty="0">
                <a:solidFill>
                  <a:schemeClr val="accent1"/>
                </a:solidFill>
              </a:rPr>
              <a:t>IGC2</a:t>
            </a:r>
            <a:r>
              <a:rPr lang="en-US" dirty="0"/>
              <a:t>) database</a:t>
            </a:r>
          </a:p>
          <a:p>
            <a:r>
              <a:rPr lang="en-US" dirty="0"/>
              <a:t>CDCB dairy goat ??</a:t>
            </a:r>
          </a:p>
          <a:p>
            <a:r>
              <a:rPr lang="en-US" dirty="0"/>
              <a:t>List of data from </a:t>
            </a:r>
            <a:r>
              <a:rPr lang="en-US" dirty="0">
                <a:solidFill>
                  <a:schemeClr val="accent1"/>
                </a:solidFill>
              </a:rPr>
              <a:t>Hans</a:t>
            </a:r>
          </a:p>
          <a:p>
            <a:endParaRPr lang="en-US" dirty="0"/>
          </a:p>
          <a:p>
            <a:endParaRPr lang="en-US" dirty="0"/>
          </a:p>
        </p:txBody>
      </p:sp>
    </p:spTree>
    <p:extLst>
      <p:ext uri="{BB962C8B-B14F-4D97-AF65-F5344CB8AC3E}">
        <p14:creationId xmlns:p14="http://schemas.microsoft.com/office/powerpoint/2010/main" val="4123357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1907B-8F46-4B7A-8704-C32B93D81947}"/>
              </a:ext>
            </a:extLst>
          </p:cNvPr>
          <p:cNvSpPr>
            <a:spLocks noGrp="1"/>
          </p:cNvSpPr>
          <p:nvPr>
            <p:ph type="title"/>
          </p:nvPr>
        </p:nvSpPr>
        <p:spPr/>
        <p:txBody>
          <a:bodyPr/>
          <a:lstStyle/>
          <a:p>
            <a:r>
              <a:rPr lang="en-US" b="1"/>
              <a:t>Worldwide Goats</a:t>
            </a:r>
            <a:endParaRPr lang="en-US" dirty="0">
              <a:solidFill>
                <a:srgbClr val="FF0000"/>
              </a:solidFill>
            </a:endParaRPr>
          </a:p>
        </p:txBody>
      </p:sp>
      <p:sp>
        <p:nvSpPr>
          <p:cNvPr id="3" name="Content Placeholder 2">
            <a:extLst>
              <a:ext uri="{FF2B5EF4-FFF2-40B4-BE49-F238E27FC236}">
                <a16:creationId xmlns:a16="http://schemas.microsoft.com/office/drawing/2014/main" id="{FF05E7C3-5014-4DF2-8C91-D45619639EA9}"/>
              </a:ext>
            </a:extLst>
          </p:cNvPr>
          <p:cNvSpPr>
            <a:spLocks noGrp="1"/>
          </p:cNvSpPr>
          <p:nvPr>
            <p:ph idx="1"/>
          </p:nvPr>
        </p:nvSpPr>
        <p:spPr/>
        <p:txBody>
          <a:bodyPr>
            <a:normAutofit/>
          </a:bodyPr>
          <a:lstStyle/>
          <a:p>
            <a:r>
              <a:rPr lang="en-US" dirty="0"/>
              <a:t>3,197 goats with 46,654 autosomal markers</a:t>
            </a:r>
          </a:p>
          <a:p>
            <a:pPr marL="0" indent="0">
              <a:buNone/>
            </a:pPr>
            <a:endParaRPr lang="en-US" dirty="0"/>
          </a:p>
          <a:p>
            <a:r>
              <a:rPr lang="en-US" dirty="0"/>
              <a:t> African, European, West Asian, and 3-continent</a:t>
            </a:r>
          </a:p>
          <a:p>
            <a:endParaRPr lang="en-US" dirty="0"/>
          </a:p>
          <a:p>
            <a:endParaRPr lang="en-US" dirty="0"/>
          </a:p>
        </p:txBody>
      </p:sp>
      <p:pic>
        <p:nvPicPr>
          <p:cNvPr id="2050" name="Picture 2" descr="figure 1">
            <a:extLst>
              <a:ext uri="{FF2B5EF4-FFF2-40B4-BE49-F238E27FC236}">
                <a16:creationId xmlns:a16="http://schemas.microsoft.com/office/drawing/2014/main" id="{DA96E3CF-CAB7-4442-84CC-77785F4F62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4978" y="3562971"/>
            <a:ext cx="5522043" cy="274892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E6690C5-213F-4FFC-8C6D-BEADCBB973D7}"/>
              </a:ext>
            </a:extLst>
          </p:cNvPr>
          <p:cNvSpPr txBox="1"/>
          <p:nvPr/>
        </p:nvSpPr>
        <p:spPr>
          <a:xfrm>
            <a:off x="8713165" y="6023074"/>
            <a:ext cx="3123915" cy="307777"/>
          </a:xfrm>
          <a:prstGeom prst="rect">
            <a:avLst/>
          </a:prstGeom>
          <a:noFill/>
        </p:spPr>
        <p:txBody>
          <a:bodyPr wrap="square">
            <a:spAutoFit/>
          </a:bodyPr>
          <a:lstStyle/>
          <a:p>
            <a:r>
              <a:rPr lang="en-US" sz="1400" dirty="0" err="1"/>
              <a:t>Colli</a:t>
            </a:r>
            <a:r>
              <a:rPr lang="en-US" sz="1400" dirty="0"/>
              <a:t> et al., Genet </a:t>
            </a:r>
            <a:r>
              <a:rPr lang="en-US" sz="1400" dirty="0" err="1"/>
              <a:t>Sel</a:t>
            </a:r>
            <a:r>
              <a:rPr lang="en-US" sz="1400" dirty="0"/>
              <a:t> </a:t>
            </a:r>
            <a:r>
              <a:rPr lang="en-US" sz="1400" dirty="0" err="1"/>
              <a:t>Evol</a:t>
            </a:r>
            <a:r>
              <a:rPr lang="en-US" sz="1400" dirty="0"/>
              <a:t> 50, 58 (2018)</a:t>
            </a:r>
          </a:p>
        </p:txBody>
      </p:sp>
    </p:spTree>
    <p:extLst>
      <p:ext uri="{BB962C8B-B14F-4D97-AF65-F5344CB8AC3E}">
        <p14:creationId xmlns:p14="http://schemas.microsoft.com/office/powerpoint/2010/main" val="1895837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6CEE4-9D85-88B2-C753-DBF272A934E3}"/>
              </a:ext>
            </a:extLst>
          </p:cNvPr>
          <p:cNvSpPr>
            <a:spLocks noGrp="1"/>
          </p:cNvSpPr>
          <p:nvPr>
            <p:ph type="title"/>
          </p:nvPr>
        </p:nvSpPr>
        <p:spPr/>
        <p:txBody>
          <a:bodyPr/>
          <a:lstStyle/>
          <a:p>
            <a:r>
              <a:rPr lang="en-US" b="1" dirty="0"/>
              <a:t>Dairy</a:t>
            </a:r>
            <a:r>
              <a:rPr lang="en-US" dirty="0"/>
              <a:t> </a:t>
            </a:r>
            <a:r>
              <a:rPr lang="en-US" b="1" dirty="0"/>
              <a:t>goats (USA)</a:t>
            </a:r>
          </a:p>
        </p:txBody>
      </p:sp>
      <p:sp>
        <p:nvSpPr>
          <p:cNvPr id="3" name="Content Placeholder 2">
            <a:extLst>
              <a:ext uri="{FF2B5EF4-FFF2-40B4-BE49-F238E27FC236}">
                <a16:creationId xmlns:a16="http://schemas.microsoft.com/office/drawing/2014/main" id="{45128C14-478C-C186-837F-60817382ED52}"/>
              </a:ext>
            </a:extLst>
          </p:cNvPr>
          <p:cNvSpPr>
            <a:spLocks noGrp="1"/>
          </p:cNvSpPr>
          <p:nvPr>
            <p:ph idx="1"/>
          </p:nvPr>
        </p:nvSpPr>
        <p:spPr/>
        <p:txBody>
          <a:bodyPr/>
          <a:lstStyle/>
          <a:p>
            <a:r>
              <a:rPr lang="en-US" dirty="0"/>
              <a:t>120 dairy goats of 5 breeds with 46,654 autosomal markers</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6F3EF685-6A3C-BE6C-E218-CF1298CB425A}"/>
              </a:ext>
            </a:extLst>
          </p:cNvPr>
          <p:cNvPicPr>
            <a:picLocks noChangeAspect="1"/>
          </p:cNvPicPr>
          <p:nvPr/>
        </p:nvPicPr>
        <p:blipFill>
          <a:blip r:embed="rId2"/>
          <a:stretch>
            <a:fillRect/>
          </a:stretch>
        </p:blipFill>
        <p:spPr>
          <a:xfrm>
            <a:off x="3283836" y="2346960"/>
            <a:ext cx="6032884" cy="3624563"/>
          </a:xfrm>
          <a:prstGeom prst="rect">
            <a:avLst/>
          </a:prstGeom>
        </p:spPr>
      </p:pic>
    </p:spTree>
    <p:extLst>
      <p:ext uri="{BB962C8B-B14F-4D97-AF65-F5344CB8AC3E}">
        <p14:creationId xmlns:p14="http://schemas.microsoft.com/office/powerpoint/2010/main" val="1195472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7EFF79-D4C8-D52A-795D-DF0828D73BAC}"/>
              </a:ext>
            </a:extLst>
          </p:cNvPr>
          <p:cNvSpPr>
            <a:spLocks noGrp="1"/>
          </p:cNvSpPr>
          <p:nvPr>
            <p:ph type="title"/>
          </p:nvPr>
        </p:nvSpPr>
        <p:spPr/>
        <p:txBody>
          <a:bodyPr/>
          <a:lstStyle/>
          <a:p>
            <a:r>
              <a:rPr lang="en-US" b="1" dirty="0"/>
              <a:t>North American genotypes </a:t>
            </a:r>
            <a:r>
              <a:rPr lang="en-US" sz="3200" dirty="0"/>
              <a:t>(72 samples of 4 breeds)</a:t>
            </a:r>
          </a:p>
        </p:txBody>
      </p:sp>
      <p:graphicFrame>
        <p:nvGraphicFramePr>
          <p:cNvPr id="7" name="Content Placeholder 6">
            <a:extLst>
              <a:ext uri="{FF2B5EF4-FFF2-40B4-BE49-F238E27FC236}">
                <a16:creationId xmlns:a16="http://schemas.microsoft.com/office/drawing/2014/main" id="{FAB7B75E-A393-4964-0764-4454D848AD12}"/>
              </a:ext>
            </a:extLst>
          </p:cNvPr>
          <p:cNvGraphicFramePr>
            <a:graphicFrameLocks noGrp="1"/>
          </p:cNvGraphicFramePr>
          <p:nvPr>
            <p:ph idx="1"/>
            <p:extLst>
              <p:ext uri="{D42A27DB-BD31-4B8C-83A1-F6EECF244321}">
                <p14:modId xmlns:p14="http://schemas.microsoft.com/office/powerpoint/2010/main" val="3075566064"/>
              </p:ext>
            </p:extLst>
          </p:nvPr>
        </p:nvGraphicFramePr>
        <p:xfrm>
          <a:off x="3535680" y="1690688"/>
          <a:ext cx="3830320" cy="4531367"/>
        </p:xfrm>
        <a:graphic>
          <a:graphicData uri="http://schemas.openxmlformats.org/drawingml/2006/table">
            <a:tbl>
              <a:tblPr/>
              <a:tblGrid>
                <a:gridCol w="2258907">
                  <a:extLst>
                    <a:ext uri="{9D8B030D-6E8A-4147-A177-3AD203B41FA5}">
                      <a16:colId xmlns:a16="http://schemas.microsoft.com/office/drawing/2014/main" val="4142709179"/>
                    </a:ext>
                  </a:extLst>
                </a:gridCol>
                <a:gridCol w="1571413">
                  <a:extLst>
                    <a:ext uri="{9D8B030D-6E8A-4147-A177-3AD203B41FA5}">
                      <a16:colId xmlns:a16="http://schemas.microsoft.com/office/drawing/2014/main" val="2510590366"/>
                    </a:ext>
                  </a:extLst>
                </a:gridCol>
              </a:tblGrid>
              <a:tr h="266551">
                <a:tc>
                  <a:txBody>
                    <a:bodyPr/>
                    <a:lstStyle/>
                    <a:p>
                      <a:pPr algn="l" fontAlgn="b"/>
                      <a:r>
                        <a:rPr lang="en-US" sz="1600" b="1" i="0" u="none" strike="noStrike" dirty="0">
                          <a:solidFill>
                            <a:srgbClr val="000000"/>
                          </a:solidFill>
                          <a:effectLst/>
                          <a:latin typeface="Calibri" panose="020F0502020204030204" pitchFamily="34" charset="0"/>
                        </a:rPr>
                        <a:t>Angora</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US" sz="1600" b="1" i="0" u="none" strike="noStrike">
                          <a:solidFill>
                            <a:srgbClr val="000000"/>
                          </a:solidFill>
                          <a:effectLst/>
                          <a:latin typeface="Calibri" panose="020F0502020204030204" pitchFamily="34" charset="0"/>
                        </a:rPr>
                        <a:t>25</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1540744976"/>
                  </a:ext>
                </a:extLst>
              </a:tr>
              <a:tr h="266551">
                <a:tc>
                  <a:txBody>
                    <a:bodyPr/>
                    <a:lstStyle/>
                    <a:p>
                      <a:pPr algn="l" fontAlgn="b"/>
                      <a:r>
                        <a:rPr lang="en-US" sz="1600" b="0" i="0" u="none" strike="noStrike" dirty="0">
                          <a:solidFill>
                            <a:srgbClr val="000000"/>
                          </a:solidFill>
                          <a:effectLst/>
                          <a:latin typeface="Calibri" panose="020F0502020204030204" pitchFamily="34" charset="0"/>
                        </a:rPr>
                        <a:t>Oklahoma</a:t>
                      </a:r>
                    </a:p>
                  </a:txBody>
                  <a:tcPr marR="7620" marT="762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US" sz="1600" b="0" i="0" u="none" strike="noStrike">
                          <a:solidFill>
                            <a:srgbClr val="000000"/>
                          </a:solidFill>
                          <a:effectLst/>
                          <a:latin typeface="Calibri" panose="020F0502020204030204" pitchFamily="34" charset="0"/>
                        </a:rPr>
                        <a:t>1</a:t>
                      </a:r>
                    </a:p>
                  </a:txBody>
                  <a:tcPr marL="7620" marR="7620" marT="7620"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2746065651"/>
                  </a:ext>
                </a:extLst>
              </a:tr>
              <a:tr h="266551">
                <a:tc>
                  <a:txBody>
                    <a:bodyPr/>
                    <a:lstStyle/>
                    <a:p>
                      <a:pPr algn="l" fontAlgn="b"/>
                      <a:r>
                        <a:rPr lang="en-US" sz="1600" b="0" i="0" u="none" strike="noStrike" dirty="0">
                          <a:solidFill>
                            <a:srgbClr val="000000"/>
                          </a:solidFill>
                          <a:effectLst/>
                          <a:latin typeface="Calibri" panose="020F0502020204030204" pitchFamily="34" charset="0"/>
                        </a:rPr>
                        <a:t>Texas</a:t>
                      </a:r>
                    </a:p>
                  </a:txBody>
                  <a:tcPr marR="7620" marT="7620"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24</a:t>
                      </a:r>
                    </a:p>
                  </a:txBody>
                  <a:tcPr marL="7620" marR="7620" marT="7620" marB="0" anchor="b">
                    <a:lnL>
                      <a:noFill/>
                    </a:lnL>
                    <a:lnR>
                      <a:noFill/>
                    </a:lnR>
                    <a:lnT>
                      <a:noFill/>
                    </a:lnT>
                    <a:lnB>
                      <a:noFill/>
                    </a:lnB>
                  </a:tcPr>
                </a:tc>
                <a:extLst>
                  <a:ext uri="{0D108BD9-81ED-4DB2-BD59-A6C34878D82A}">
                    <a16:rowId xmlns:a16="http://schemas.microsoft.com/office/drawing/2014/main" val="1466906806"/>
                  </a:ext>
                </a:extLst>
              </a:tr>
              <a:tr h="266551">
                <a:tc>
                  <a:txBody>
                    <a:bodyPr/>
                    <a:lstStyle/>
                    <a:p>
                      <a:pPr algn="l" fontAlgn="b"/>
                      <a:r>
                        <a:rPr lang="en-US" sz="1600" b="1" i="0" u="none" strike="noStrike" dirty="0">
                          <a:solidFill>
                            <a:srgbClr val="000000"/>
                          </a:solidFill>
                          <a:effectLst/>
                          <a:latin typeface="Calibri" panose="020F0502020204030204" pitchFamily="34" charset="0"/>
                        </a:rPr>
                        <a:t>Boer</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US" sz="1600" b="1" i="0" u="none" strike="noStrike" dirty="0">
                          <a:solidFill>
                            <a:srgbClr val="000000"/>
                          </a:solidFill>
                          <a:effectLst/>
                          <a:latin typeface="Calibri" panose="020F0502020204030204" pitchFamily="34" charset="0"/>
                        </a:rPr>
                        <a:t>13</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008102979"/>
                  </a:ext>
                </a:extLst>
              </a:tr>
              <a:tr h="266551">
                <a:tc>
                  <a:txBody>
                    <a:bodyPr/>
                    <a:lstStyle/>
                    <a:p>
                      <a:pPr algn="l" fontAlgn="b"/>
                      <a:r>
                        <a:rPr lang="en-US" sz="1600" b="0" i="0" u="none" strike="noStrike">
                          <a:solidFill>
                            <a:srgbClr val="000000"/>
                          </a:solidFill>
                          <a:effectLst/>
                          <a:latin typeface="Calibri" panose="020F0502020204030204" pitchFamily="34" charset="0"/>
                        </a:rPr>
                        <a:t>Alabama</a:t>
                      </a:r>
                    </a:p>
                  </a:txBody>
                  <a:tcPr marR="7620" marT="762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US" sz="1600" b="0" i="0" u="none" strike="noStrike">
                          <a:solidFill>
                            <a:srgbClr val="000000"/>
                          </a:solidFill>
                          <a:effectLst/>
                          <a:latin typeface="Calibri" panose="020F0502020204030204" pitchFamily="34" charset="0"/>
                        </a:rPr>
                        <a:t>2</a:t>
                      </a:r>
                    </a:p>
                  </a:txBody>
                  <a:tcPr marL="7620" marR="7620" marT="7620"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3132937569"/>
                  </a:ext>
                </a:extLst>
              </a:tr>
              <a:tr h="266551">
                <a:tc>
                  <a:txBody>
                    <a:bodyPr/>
                    <a:lstStyle/>
                    <a:p>
                      <a:pPr algn="l" fontAlgn="b"/>
                      <a:r>
                        <a:rPr lang="en-US" sz="1600" b="0" i="0" u="none" strike="noStrike">
                          <a:solidFill>
                            <a:srgbClr val="000000"/>
                          </a:solidFill>
                          <a:effectLst/>
                          <a:latin typeface="Calibri" panose="020F0502020204030204" pitchFamily="34" charset="0"/>
                        </a:rPr>
                        <a:t>NULL</a:t>
                      </a:r>
                    </a:p>
                  </a:txBody>
                  <a:tcPr marR="7620" marT="7620"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7</a:t>
                      </a:r>
                    </a:p>
                  </a:txBody>
                  <a:tcPr marL="7620" marR="7620" marT="7620" marB="0" anchor="b">
                    <a:lnL>
                      <a:noFill/>
                    </a:lnL>
                    <a:lnR>
                      <a:noFill/>
                    </a:lnR>
                    <a:lnT>
                      <a:noFill/>
                    </a:lnT>
                    <a:lnB>
                      <a:noFill/>
                    </a:lnB>
                  </a:tcPr>
                </a:tc>
                <a:extLst>
                  <a:ext uri="{0D108BD9-81ED-4DB2-BD59-A6C34878D82A}">
                    <a16:rowId xmlns:a16="http://schemas.microsoft.com/office/drawing/2014/main" val="4047739714"/>
                  </a:ext>
                </a:extLst>
              </a:tr>
              <a:tr h="266551">
                <a:tc>
                  <a:txBody>
                    <a:bodyPr/>
                    <a:lstStyle/>
                    <a:p>
                      <a:pPr algn="l" fontAlgn="b"/>
                      <a:r>
                        <a:rPr lang="en-US" sz="1600" b="0" i="0" u="none" strike="noStrike" dirty="0">
                          <a:solidFill>
                            <a:srgbClr val="000000"/>
                          </a:solidFill>
                          <a:effectLst/>
                          <a:latin typeface="Calibri" panose="020F0502020204030204" pitchFamily="34" charset="0"/>
                        </a:rPr>
                        <a:t>Oklahoma</a:t>
                      </a:r>
                    </a:p>
                  </a:txBody>
                  <a:tcPr marR="7620" marT="7620"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a:t>
                      </a:r>
                    </a:p>
                  </a:txBody>
                  <a:tcPr marL="7620" marR="7620" marT="7620" marB="0" anchor="b">
                    <a:lnL>
                      <a:noFill/>
                    </a:lnL>
                    <a:lnR>
                      <a:noFill/>
                    </a:lnR>
                    <a:lnT>
                      <a:noFill/>
                    </a:lnT>
                    <a:lnB>
                      <a:noFill/>
                    </a:lnB>
                  </a:tcPr>
                </a:tc>
                <a:extLst>
                  <a:ext uri="{0D108BD9-81ED-4DB2-BD59-A6C34878D82A}">
                    <a16:rowId xmlns:a16="http://schemas.microsoft.com/office/drawing/2014/main" val="432113303"/>
                  </a:ext>
                </a:extLst>
              </a:tr>
              <a:tr h="266551">
                <a:tc>
                  <a:txBody>
                    <a:bodyPr/>
                    <a:lstStyle/>
                    <a:p>
                      <a:pPr algn="l" fontAlgn="b"/>
                      <a:r>
                        <a:rPr lang="en-US" sz="1600" b="0" i="0" u="none" strike="noStrike">
                          <a:solidFill>
                            <a:srgbClr val="000000"/>
                          </a:solidFill>
                          <a:effectLst/>
                          <a:latin typeface="Calibri" panose="020F0502020204030204" pitchFamily="34" charset="0"/>
                        </a:rPr>
                        <a:t>Texas</a:t>
                      </a:r>
                    </a:p>
                  </a:txBody>
                  <a:tcPr marR="7620" marT="7620"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2</a:t>
                      </a:r>
                    </a:p>
                  </a:txBody>
                  <a:tcPr marL="7620" marR="7620" marT="7620" marB="0" anchor="b">
                    <a:lnL>
                      <a:noFill/>
                    </a:lnL>
                    <a:lnR>
                      <a:noFill/>
                    </a:lnR>
                    <a:lnT>
                      <a:noFill/>
                    </a:lnT>
                    <a:lnB>
                      <a:noFill/>
                    </a:lnB>
                  </a:tcPr>
                </a:tc>
                <a:extLst>
                  <a:ext uri="{0D108BD9-81ED-4DB2-BD59-A6C34878D82A}">
                    <a16:rowId xmlns:a16="http://schemas.microsoft.com/office/drawing/2014/main" val="3038022729"/>
                  </a:ext>
                </a:extLst>
              </a:tr>
              <a:tr h="266551">
                <a:tc>
                  <a:txBody>
                    <a:bodyPr/>
                    <a:lstStyle/>
                    <a:p>
                      <a:pPr algn="l" fontAlgn="b"/>
                      <a:r>
                        <a:rPr lang="en-US" sz="1600" b="1" i="0" u="none" strike="noStrike">
                          <a:solidFill>
                            <a:srgbClr val="000000"/>
                          </a:solidFill>
                          <a:effectLst/>
                          <a:latin typeface="Calibri" panose="020F0502020204030204" pitchFamily="34" charset="0"/>
                        </a:rPr>
                        <a:t>LaMancha</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US" sz="1600" b="1" i="0" u="none" strike="noStrike">
                          <a:solidFill>
                            <a:srgbClr val="000000"/>
                          </a:solidFill>
                          <a:effectLst/>
                          <a:latin typeface="Calibri" panose="020F0502020204030204" pitchFamily="34" charset="0"/>
                        </a:rPr>
                        <a:t>12</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2885394152"/>
                  </a:ext>
                </a:extLst>
              </a:tr>
              <a:tr h="266551">
                <a:tc>
                  <a:txBody>
                    <a:bodyPr/>
                    <a:lstStyle/>
                    <a:p>
                      <a:pPr algn="l" fontAlgn="b"/>
                      <a:r>
                        <a:rPr lang="en-US" sz="1600" b="0" i="0" u="none" strike="noStrike" dirty="0">
                          <a:solidFill>
                            <a:srgbClr val="000000"/>
                          </a:solidFill>
                          <a:effectLst/>
                          <a:latin typeface="Calibri" panose="020F0502020204030204" pitchFamily="34" charset="0"/>
                        </a:rPr>
                        <a:t>Indiana</a:t>
                      </a:r>
                    </a:p>
                  </a:txBody>
                  <a:tcPr marR="7620" marT="762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US" sz="1600" b="0" i="0" u="none" strike="noStrike">
                          <a:solidFill>
                            <a:srgbClr val="000000"/>
                          </a:solidFill>
                          <a:effectLst/>
                          <a:latin typeface="Calibri" panose="020F0502020204030204" pitchFamily="34" charset="0"/>
                        </a:rPr>
                        <a:t>1</a:t>
                      </a:r>
                    </a:p>
                  </a:txBody>
                  <a:tcPr marL="7620" marR="7620" marT="7620"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1605125380"/>
                  </a:ext>
                </a:extLst>
              </a:tr>
              <a:tr h="266551">
                <a:tc>
                  <a:txBody>
                    <a:bodyPr/>
                    <a:lstStyle/>
                    <a:p>
                      <a:pPr algn="l" fontAlgn="b"/>
                      <a:r>
                        <a:rPr lang="en-US" sz="1600" b="0" i="0" u="none" strike="noStrike">
                          <a:solidFill>
                            <a:srgbClr val="000000"/>
                          </a:solidFill>
                          <a:effectLst/>
                          <a:latin typeface="Calibri" panose="020F0502020204030204" pitchFamily="34" charset="0"/>
                        </a:rPr>
                        <a:t>NULL</a:t>
                      </a:r>
                    </a:p>
                  </a:txBody>
                  <a:tcPr marR="7620" marT="7620"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4</a:t>
                      </a:r>
                    </a:p>
                  </a:txBody>
                  <a:tcPr marL="7620" marR="7620" marT="7620" marB="0" anchor="b">
                    <a:lnL>
                      <a:noFill/>
                    </a:lnL>
                    <a:lnR>
                      <a:noFill/>
                    </a:lnR>
                    <a:lnT>
                      <a:noFill/>
                    </a:lnT>
                    <a:lnB>
                      <a:noFill/>
                    </a:lnB>
                  </a:tcPr>
                </a:tc>
                <a:extLst>
                  <a:ext uri="{0D108BD9-81ED-4DB2-BD59-A6C34878D82A}">
                    <a16:rowId xmlns:a16="http://schemas.microsoft.com/office/drawing/2014/main" val="2496799780"/>
                  </a:ext>
                </a:extLst>
              </a:tr>
              <a:tr h="266551">
                <a:tc>
                  <a:txBody>
                    <a:bodyPr/>
                    <a:lstStyle/>
                    <a:p>
                      <a:pPr algn="l" fontAlgn="b"/>
                      <a:r>
                        <a:rPr lang="en-US" sz="1600" b="0" i="0" u="none" strike="noStrike">
                          <a:solidFill>
                            <a:srgbClr val="000000"/>
                          </a:solidFill>
                          <a:effectLst/>
                          <a:latin typeface="Calibri" panose="020F0502020204030204" pitchFamily="34" charset="0"/>
                        </a:rPr>
                        <a:t>Oregon</a:t>
                      </a:r>
                    </a:p>
                  </a:txBody>
                  <a:tcPr marR="7620" marT="7620"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1</a:t>
                      </a:r>
                    </a:p>
                  </a:txBody>
                  <a:tcPr marL="7620" marR="7620" marT="7620" marB="0" anchor="b">
                    <a:lnL>
                      <a:noFill/>
                    </a:lnL>
                    <a:lnR>
                      <a:noFill/>
                    </a:lnR>
                    <a:lnT>
                      <a:noFill/>
                    </a:lnT>
                    <a:lnB>
                      <a:noFill/>
                    </a:lnB>
                  </a:tcPr>
                </a:tc>
                <a:extLst>
                  <a:ext uri="{0D108BD9-81ED-4DB2-BD59-A6C34878D82A}">
                    <a16:rowId xmlns:a16="http://schemas.microsoft.com/office/drawing/2014/main" val="565985662"/>
                  </a:ext>
                </a:extLst>
              </a:tr>
              <a:tr h="266551">
                <a:tc>
                  <a:txBody>
                    <a:bodyPr/>
                    <a:lstStyle/>
                    <a:p>
                      <a:pPr algn="l" fontAlgn="b"/>
                      <a:r>
                        <a:rPr lang="en-US" sz="1600" b="0" i="0" u="none" strike="noStrike">
                          <a:solidFill>
                            <a:srgbClr val="000000"/>
                          </a:solidFill>
                          <a:effectLst/>
                          <a:latin typeface="Calibri" panose="020F0502020204030204" pitchFamily="34" charset="0"/>
                        </a:rPr>
                        <a:t>Pennsylvania</a:t>
                      </a:r>
                    </a:p>
                  </a:txBody>
                  <a:tcPr marR="7620" marT="7620" marB="0" anchor="b">
                    <a:lnL>
                      <a:noFill/>
                    </a:lnL>
                    <a:lnR>
                      <a:noFill/>
                    </a:lnR>
                    <a:lnT>
                      <a:noFill/>
                    </a:lnT>
                    <a:lnB>
                      <a:noFill/>
                    </a:lnB>
                  </a:tcPr>
                </a:tc>
                <a:tc>
                  <a:txBody>
                    <a:bodyPr/>
                    <a:lstStyle/>
                    <a:p>
                      <a:pPr algn="r" fontAlgn="b"/>
                      <a:r>
                        <a:rPr lang="en-US" sz="1600" b="0" i="0" u="none" strike="noStrike">
                          <a:solidFill>
                            <a:srgbClr val="000000"/>
                          </a:solidFill>
                          <a:effectLst/>
                          <a:latin typeface="Calibri" panose="020F0502020204030204" pitchFamily="34" charset="0"/>
                        </a:rPr>
                        <a:t>4</a:t>
                      </a:r>
                    </a:p>
                  </a:txBody>
                  <a:tcPr marL="7620" marR="7620" marT="7620" marB="0" anchor="b">
                    <a:lnL>
                      <a:noFill/>
                    </a:lnL>
                    <a:lnR>
                      <a:noFill/>
                    </a:lnR>
                    <a:lnT>
                      <a:noFill/>
                    </a:lnT>
                    <a:lnB>
                      <a:noFill/>
                    </a:lnB>
                  </a:tcPr>
                </a:tc>
                <a:extLst>
                  <a:ext uri="{0D108BD9-81ED-4DB2-BD59-A6C34878D82A}">
                    <a16:rowId xmlns:a16="http://schemas.microsoft.com/office/drawing/2014/main" val="380763133"/>
                  </a:ext>
                </a:extLst>
              </a:tr>
              <a:tr h="266551">
                <a:tc>
                  <a:txBody>
                    <a:bodyPr/>
                    <a:lstStyle/>
                    <a:p>
                      <a:pPr algn="l" fontAlgn="b"/>
                      <a:r>
                        <a:rPr lang="en-US" sz="1600" b="0" i="0" u="none" strike="noStrike">
                          <a:solidFill>
                            <a:srgbClr val="000000"/>
                          </a:solidFill>
                          <a:effectLst/>
                          <a:latin typeface="Calibri" panose="020F0502020204030204" pitchFamily="34" charset="0"/>
                        </a:rPr>
                        <a:t>Washington</a:t>
                      </a:r>
                    </a:p>
                  </a:txBody>
                  <a:tcPr marR="7620" marT="7620"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2</a:t>
                      </a:r>
                    </a:p>
                  </a:txBody>
                  <a:tcPr marL="7620" marR="7620" marT="7620" marB="0" anchor="b">
                    <a:lnL>
                      <a:noFill/>
                    </a:lnL>
                    <a:lnR>
                      <a:noFill/>
                    </a:lnR>
                    <a:lnT>
                      <a:noFill/>
                    </a:lnT>
                    <a:lnB>
                      <a:noFill/>
                    </a:lnB>
                  </a:tcPr>
                </a:tc>
                <a:extLst>
                  <a:ext uri="{0D108BD9-81ED-4DB2-BD59-A6C34878D82A}">
                    <a16:rowId xmlns:a16="http://schemas.microsoft.com/office/drawing/2014/main" val="547250320"/>
                  </a:ext>
                </a:extLst>
              </a:tr>
              <a:tr h="266551">
                <a:tc>
                  <a:txBody>
                    <a:bodyPr/>
                    <a:lstStyle/>
                    <a:p>
                      <a:pPr algn="l" fontAlgn="b"/>
                      <a:r>
                        <a:rPr lang="en-US" sz="1600" b="1" i="0" u="none" strike="noStrike">
                          <a:solidFill>
                            <a:srgbClr val="000000"/>
                          </a:solidFill>
                          <a:effectLst/>
                          <a:latin typeface="Calibri" panose="020F0502020204030204" pitchFamily="34" charset="0"/>
                        </a:rPr>
                        <a:t>Spanish</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tcPr>
                </a:tc>
                <a:tc>
                  <a:txBody>
                    <a:bodyPr/>
                    <a:lstStyle/>
                    <a:p>
                      <a:pPr algn="r" fontAlgn="b"/>
                      <a:r>
                        <a:rPr lang="en-US" sz="1600" b="1" i="0" u="none" strike="noStrike" dirty="0">
                          <a:solidFill>
                            <a:srgbClr val="000000"/>
                          </a:solidFill>
                          <a:effectLst/>
                          <a:latin typeface="Calibri" panose="020F0502020204030204" pitchFamily="34" charset="0"/>
                        </a:rPr>
                        <a:t>22</a:t>
                      </a:r>
                    </a:p>
                  </a:txBody>
                  <a:tcPr marL="7620" marR="7620" marT="7620" marB="0" anchor="b">
                    <a:lnL>
                      <a:noFill/>
                    </a:lnL>
                    <a:lnR>
                      <a:noFill/>
                    </a:lnR>
                    <a:lnT>
                      <a:noFill/>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676442243"/>
                  </a:ext>
                </a:extLst>
              </a:tr>
              <a:tr h="266551">
                <a:tc>
                  <a:txBody>
                    <a:bodyPr/>
                    <a:lstStyle/>
                    <a:p>
                      <a:pPr algn="l" fontAlgn="b"/>
                      <a:r>
                        <a:rPr lang="en-US" sz="1600" b="0" i="0" u="none" strike="noStrike">
                          <a:solidFill>
                            <a:srgbClr val="000000"/>
                          </a:solidFill>
                          <a:effectLst/>
                          <a:latin typeface="Calibri" panose="020F0502020204030204" pitchFamily="34" charset="0"/>
                        </a:rPr>
                        <a:t>NULL</a:t>
                      </a:r>
                    </a:p>
                  </a:txBody>
                  <a:tcPr marR="7620" marT="7620" marB="0" anchor="b">
                    <a:lnL>
                      <a:noFill/>
                    </a:lnL>
                    <a:lnR>
                      <a:noFill/>
                    </a:lnR>
                    <a:lnT w="6350" cap="flat" cmpd="sng" algn="ctr">
                      <a:solidFill>
                        <a:srgbClr val="8EA9DB"/>
                      </a:solidFill>
                      <a:prstDash val="solid"/>
                      <a:round/>
                      <a:headEnd type="none" w="med" len="med"/>
                      <a:tailEnd type="none" w="med" len="med"/>
                    </a:lnT>
                    <a:lnB>
                      <a:noFill/>
                    </a:lnB>
                  </a:tcPr>
                </a:tc>
                <a:tc>
                  <a:txBody>
                    <a:bodyPr/>
                    <a:lstStyle/>
                    <a:p>
                      <a:pPr algn="r" fontAlgn="b"/>
                      <a:r>
                        <a:rPr lang="en-US" sz="1600" b="0" i="0" u="none" strike="noStrike" dirty="0">
                          <a:solidFill>
                            <a:srgbClr val="000000"/>
                          </a:solidFill>
                          <a:effectLst/>
                          <a:latin typeface="Calibri" panose="020F0502020204030204" pitchFamily="34" charset="0"/>
                        </a:rPr>
                        <a:t>10</a:t>
                      </a:r>
                    </a:p>
                  </a:txBody>
                  <a:tcPr marL="7620" marR="7620" marT="7620" marB="0" anchor="b">
                    <a:lnL>
                      <a:noFill/>
                    </a:lnL>
                    <a:lnR>
                      <a:noFill/>
                    </a:lnR>
                    <a:lnT w="6350" cap="flat" cmpd="sng" algn="ctr">
                      <a:solidFill>
                        <a:srgbClr val="8EA9DB"/>
                      </a:solidFill>
                      <a:prstDash val="solid"/>
                      <a:round/>
                      <a:headEnd type="none" w="med" len="med"/>
                      <a:tailEnd type="none" w="med" len="med"/>
                    </a:lnT>
                    <a:lnB>
                      <a:noFill/>
                    </a:lnB>
                  </a:tcPr>
                </a:tc>
                <a:extLst>
                  <a:ext uri="{0D108BD9-81ED-4DB2-BD59-A6C34878D82A}">
                    <a16:rowId xmlns:a16="http://schemas.microsoft.com/office/drawing/2014/main" val="1826221661"/>
                  </a:ext>
                </a:extLst>
              </a:tr>
              <a:tr h="266551">
                <a:tc>
                  <a:txBody>
                    <a:bodyPr/>
                    <a:lstStyle/>
                    <a:p>
                      <a:pPr algn="l" fontAlgn="b"/>
                      <a:r>
                        <a:rPr lang="en-US" sz="1600" b="0" i="0" u="none" strike="noStrike">
                          <a:solidFill>
                            <a:srgbClr val="000000"/>
                          </a:solidFill>
                          <a:effectLst/>
                          <a:latin typeface="Calibri" panose="020F0502020204030204" pitchFamily="34" charset="0"/>
                        </a:rPr>
                        <a:t>Texas</a:t>
                      </a:r>
                    </a:p>
                  </a:txBody>
                  <a:tcPr marR="7620" marT="7620" marB="0" anchor="b">
                    <a:lnL>
                      <a:noFill/>
                    </a:lnL>
                    <a:lnR>
                      <a:noFill/>
                    </a:lnR>
                    <a:lnT>
                      <a:noFill/>
                    </a:lnT>
                    <a:lnB>
                      <a:noFill/>
                    </a:lnB>
                  </a:tcPr>
                </a:tc>
                <a:tc>
                  <a:txBody>
                    <a:bodyPr/>
                    <a:lstStyle/>
                    <a:p>
                      <a:pPr algn="r" fontAlgn="b"/>
                      <a:r>
                        <a:rPr lang="en-US" sz="1600" b="0" i="0" u="none" strike="noStrike" dirty="0">
                          <a:solidFill>
                            <a:srgbClr val="000000"/>
                          </a:solidFill>
                          <a:effectLst/>
                          <a:latin typeface="Calibri" panose="020F0502020204030204" pitchFamily="34" charset="0"/>
                        </a:rPr>
                        <a:t>12</a:t>
                      </a:r>
                    </a:p>
                  </a:txBody>
                  <a:tcPr marL="7620" marR="7620" marT="7620" marB="0" anchor="b">
                    <a:lnL>
                      <a:noFill/>
                    </a:lnL>
                    <a:lnR>
                      <a:noFill/>
                    </a:lnR>
                    <a:lnT>
                      <a:noFill/>
                    </a:lnT>
                    <a:lnB>
                      <a:noFill/>
                    </a:lnB>
                  </a:tcPr>
                </a:tc>
                <a:extLst>
                  <a:ext uri="{0D108BD9-81ED-4DB2-BD59-A6C34878D82A}">
                    <a16:rowId xmlns:a16="http://schemas.microsoft.com/office/drawing/2014/main" val="142205205"/>
                  </a:ext>
                </a:extLst>
              </a:tr>
            </a:tbl>
          </a:graphicData>
        </a:graphic>
      </p:graphicFrame>
    </p:spTree>
    <p:extLst>
      <p:ext uri="{BB962C8B-B14F-4D97-AF65-F5344CB8AC3E}">
        <p14:creationId xmlns:p14="http://schemas.microsoft.com/office/powerpoint/2010/main" val="8544059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59672-3EDA-1C1A-B525-E3A0BA35211E}"/>
              </a:ext>
            </a:extLst>
          </p:cNvPr>
          <p:cNvSpPr>
            <a:spLocks noGrp="1"/>
          </p:cNvSpPr>
          <p:nvPr>
            <p:ph type="title"/>
          </p:nvPr>
        </p:nvSpPr>
        <p:spPr/>
        <p:txBody>
          <a:bodyPr/>
          <a:lstStyle/>
          <a:p>
            <a:r>
              <a:rPr lang="en-US" b="1" dirty="0"/>
              <a:t>South American samples</a:t>
            </a:r>
          </a:p>
        </p:txBody>
      </p:sp>
      <p:sp>
        <p:nvSpPr>
          <p:cNvPr id="3" name="Content Placeholder 2">
            <a:extLst>
              <a:ext uri="{FF2B5EF4-FFF2-40B4-BE49-F238E27FC236}">
                <a16:creationId xmlns:a16="http://schemas.microsoft.com/office/drawing/2014/main" id="{C7BC4BB3-5669-6655-5529-1797A6B03C22}"/>
              </a:ext>
            </a:extLst>
          </p:cNvPr>
          <p:cNvSpPr>
            <a:spLocks noGrp="1"/>
          </p:cNvSpPr>
          <p:nvPr>
            <p:ph idx="1"/>
          </p:nvPr>
        </p:nvSpPr>
        <p:spPr/>
        <p:txBody>
          <a:bodyPr>
            <a:normAutofit lnSpcReduction="10000"/>
          </a:bodyPr>
          <a:lstStyle/>
          <a:p>
            <a:r>
              <a:rPr lang="en-US" dirty="0"/>
              <a:t>55 from Costa Rica, 61 from Brazil, 65 from Argentina</a:t>
            </a:r>
          </a:p>
          <a:p>
            <a:pPr marL="0" indent="0">
              <a:buNone/>
            </a:pPr>
            <a:endParaRPr lang="en-US" dirty="0"/>
          </a:p>
          <a:p>
            <a:pPr lvl="1"/>
            <a:r>
              <a:rPr lang="en-US" dirty="0"/>
              <a:t>Costa Rica: Saanen(38) and </a:t>
            </a:r>
            <a:r>
              <a:rPr lang="en-US" dirty="0" err="1"/>
              <a:t>Cruzada</a:t>
            </a:r>
            <a:r>
              <a:rPr lang="en-US" dirty="0"/>
              <a:t> (17)</a:t>
            </a:r>
          </a:p>
          <a:p>
            <a:pPr marL="457200" lvl="1" indent="0">
              <a:buNone/>
            </a:pPr>
            <a:endParaRPr lang="en-US" dirty="0"/>
          </a:p>
          <a:p>
            <a:pPr lvl="1"/>
            <a:r>
              <a:rPr lang="en-US" dirty="0"/>
              <a:t>Brazil: </a:t>
            </a:r>
            <a:r>
              <a:rPr lang="en-US" dirty="0" err="1"/>
              <a:t>Moxoto</a:t>
            </a:r>
            <a:r>
              <a:rPr lang="en-US" dirty="0"/>
              <a:t> (30) and </a:t>
            </a:r>
            <a:r>
              <a:rPr lang="en-US" dirty="0" err="1"/>
              <a:t>Caninde</a:t>
            </a:r>
            <a:r>
              <a:rPr lang="en-US" dirty="0"/>
              <a:t> (31)</a:t>
            </a:r>
          </a:p>
          <a:p>
            <a:pPr marL="457200" lvl="1" indent="0">
              <a:buNone/>
            </a:pPr>
            <a:endParaRPr lang="en-US" dirty="0"/>
          </a:p>
          <a:p>
            <a:pPr lvl="1"/>
            <a:r>
              <a:rPr lang="en-US" dirty="0"/>
              <a:t>Argentina: Criollo breed with 6 differentiated breeds, </a:t>
            </a:r>
          </a:p>
          <a:p>
            <a:pPr lvl="3"/>
            <a:r>
              <a:rPr lang="en-US" dirty="0"/>
              <a:t>Criolla </a:t>
            </a:r>
            <a:r>
              <a:rPr lang="en-US" dirty="0" err="1"/>
              <a:t>Formoseña</a:t>
            </a:r>
            <a:r>
              <a:rPr lang="en-US" dirty="0"/>
              <a:t> : 14</a:t>
            </a:r>
          </a:p>
          <a:p>
            <a:pPr lvl="3"/>
            <a:r>
              <a:rPr lang="en-US" dirty="0"/>
              <a:t>Criolla de </a:t>
            </a:r>
            <a:r>
              <a:rPr lang="en-US" dirty="0" err="1"/>
              <a:t>los</a:t>
            </a:r>
            <a:r>
              <a:rPr lang="en-US" dirty="0"/>
              <a:t> Llanos: 14</a:t>
            </a:r>
          </a:p>
          <a:p>
            <a:pPr lvl="3"/>
            <a:r>
              <a:rPr lang="en-US" dirty="0"/>
              <a:t>Criolla </a:t>
            </a:r>
            <a:r>
              <a:rPr lang="en-US" dirty="0" err="1"/>
              <a:t>Neuquina</a:t>
            </a:r>
            <a:r>
              <a:rPr lang="en-US" dirty="0"/>
              <a:t>: 17</a:t>
            </a:r>
          </a:p>
          <a:p>
            <a:pPr lvl="3"/>
            <a:r>
              <a:rPr lang="en-US" dirty="0"/>
              <a:t>Criollo </a:t>
            </a:r>
            <a:r>
              <a:rPr lang="en-US" dirty="0" err="1"/>
              <a:t>Riojana</a:t>
            </a:r>
            <a:r>
              <a:rPr lang="en-US" dirty="0"/>
              <a:t>: 6</a:t>
            </a:r>
          </a:p>
          <a:p>
            <a:pPr lvl="3"/>
            <a:r>
              <a:rPr lang="en-US" dirty="0"/>
              <a:t> </a:t>
            </a:r>
            <a:r>
              <a:rPr lang="en-US" dirty="0" err="1"/>
              <a:t>Colorada</a:t>
            </a:r>
            <a:r>
              <a:rPr lang="en-US" dirty="0"/>
              <a:t> </a:t>
            </a:r>
            <a:r>
              <a:rPr lang="en-US" dirty="0" err="1"/>
              <a:t>Pampeana</a:t>
            </a:r>
            <a:r>
              <a:rPr lang="en-US" dirty="0"/>
              <a:t>: 14</a:t>
            </a:r>
          </a:p>
          <a:p>
            <a:endParaRPr lang="en-US" dirty="0"/>
          </a:p>
        </p:txBody>
      </p:sp>
    </p:spTree>
    <p:extLst>
      <p:ext uri="{BB962C8B-B14F-4D97-AF65-F5344CB8AC3E}">
        <p14:creationId xmlns:p14="http://schemas.microsoft.com/office/powerpoint/2010/main" val="3602696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5EFE36-2D29-971D-4A83-0B346C8DB714}"/>
              </a:ext>
            </a:extLst>
          </p:cNvPr>
          <p:cNvPicPr>
            <a:picLocks noChangeAspect="1"/>
          </p:cNvPicPr>
          <p:nvPr/>
        </p:nvPicPr>
        <p:blipFill>
          <a:blip r:embed="rId3"/>
          <a:stretch>
            <a:fillRect/>
          </a:stretch>
        </p:blipFill>
        <p:spPr>
          <a:xfrm>
            <a:off x="208280" y="226513"/>
            <a:ext cx="11531600" cy="6071316"/>
          </a:xfrm>
          <a:prstGeom prst="rect">
            <a:avLst/>
          </a:prstGeom>
        </p:spPr>
      </p:pic>
      <p:sp>
        <p:nvSpPr>
          <p:cNvPr id="7" name="TextBox 6">
            <a:extLst>
              <a:ext uri="{FF2B5EF4-FFF2-40B4-BE49-F238E27FC236}">
                <a16:creationId xmlns:a16="http://schemas.microsoft.com/office/drawing/2014/main" id="{7248CD0A-65C6-683C-3A7F-32F53811CE01}"/>
              </a:ext>
            </a:extLst>
          </p:cNvPr>
          <p:cNvSpPr txBox="1"/>
          <p:nvPr/>
        </p:nvSpPr>
        <p:spPr>
          <a:xfrm>
            <a:off x="1778000" y="6335344"/>
            <a:ext cx="7335520" cy="369332"/>
          </a:xfrm>
          <a:prstGeom prst="rect">
            <a:avLst/>
          </a:prstGeom>
          <a:noFill/>
        </p:spPr>
        <p:txBody>
          <a:bodyPr wrap="square">
            <a:spAutoFit/>
          </a:bodyPr>
          <a:lstStyle/>
          <a:p>
            <a:r>
              <a:rPr lang="en-US" dirty="0"/>
              <a:t>https://webconnect.uscdcb.com/#/national-performance-metrics</a:t>
            </a:r>
          </a:p>
        </p:txBody>
      </p:sp>
    </p:spTree>
    <p:extLst>
      <p:ext uri="{BB962C8B-B14F-4D97-AF65-F5344CB8AC3E}">
        <p14:creationId xmlns:p14="http://schemas.microsoft.com/office/powerpoint/2010/main" val="9813809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4F1FB2-6A27-FFB8-B012-3FBDC0A865FC}"/>
              </a:ext>
            </a:extLst>
          </p:cNvPr>
          <p:cNvPicPr>
            <a:picLocks noChangeAspect="1"/>
          </p:cNvPicPr>
          <p:nvPr/>
        </p:nvPicPr>
        <p:blipFill>
          <a:blip r:embed="rId2"/>
          <a:stretch>
            <a:fillRect/>
          </a:stretch>
        </p:blipFill>
        <p:spPr>
          <a:xfrm>
            <a:off x="820510" y="694644"/>
            <a:ext cx="1428750" cy="2333625"/>
          </a:xfrm>
          <a:prstGeom prst="rect">
            <a:avLst/>
          </a:prstGeom>
        </p:spPr>
      </p:pic>
      <p:pic>
        <p:nvPicPr>
          <p:cNvPr id="5" name="Picture 4">
            <a:extLst>
              <a:ext uri="{FF2B5EF4-FFF2-40B4-BE49-F238E27FC236}">
                <a16:creationId xmlns:a16="http://schemas.microsoft.com/office/drawing/2014/main" id="{4E0BF3D7-11CC-AFFB-700A-31623218F620}"/>
              </a:ext>
            </a:extLst>
          </p:cNvPr>
          <p:cNvPicPr>
            <a:picLocks noChangeAspect="1"/>
          </p:cNvPicPr>
          <p:nvPr/>
        </p:nvPicPr>
        <p:blipFill>
          <a:blip r:embed="rId3"/>
          <a:stretch>
            <a:fillRect/>
          </a:stretch>
        </p:blipFill>
        <p:spPr>
          <a:xfrm>
            <a:off x="3296012" y="809624"/>
            <a:ext cx="1409700" cy="2209800"/>
          </a:xfrm>
          <a:prstGeom prst="rect">
            <a:avLst/>
          </a:prstGeom>
        </p:spPr>
      </p:pic>
      <p:pic>
        <p:nvPicPr>
          <p:cNvPr id="7" name="Picture 6">
            <a:extLst>
              <a:ext uri="{FF2B5EF4-FFF2-40B4-BE49-F238E27FC236}">
                <a16:creationId xmlns:a16="http://schemas.microsoft.com/office/drawing/2014/main" id="{AA9CF5AD-5437-191E-099B-F6E327C9E34A}"/>
              </a:ext>
            </a:extLst>
          </p:cNvPr>
          <p:cNvPicPr>
            <a:picLocks noChangeAspect="1"/>
          </p:cNvPicPr>
          <p:nvPr/>
        </p:nvPicPr>
        <p:blipFill>
          <a:blip r:embed="rId4"/>
          <a:stretch>
            <a:fillRect/>
          </a:stretch>
        </p:blipFill>
        <p:spPr>
          <a:xfrm>
            <a:off x="5752464" y="1047749"/>
            <a:ext cx="1438275" cy="1733550"/>
          </a:xfrm>
          <a:prstGeom prst="rect">
            <a:avLst/>
          </a:prstGeom>
        </p:spPr>
      </p:pic>
      <p:sp>
        <p:nvSpPr>
          <p:cNvPr id="9" name="TextBox 8">
            <a:extLst>
              <a:ext uri="{FF2B5EF4-FFF2-40B4-BE49-F238E27FC236}">
                <a16:creationId xmlns:a16="http://schemas.microsoft.com/office/drawing/2014/main" id="{FA46E3BD-8BEB-3F5E-3100-61E039D49ED3}"/>
              </a:ext>
            </a:extLst>
          </p:cNvPr>
          <p:cNvSpPr txBox="1"/>
          <p:nvPr/>
        </p:nvSpPr>
        <p:spPr>
          <a:xfrm>
            <a:off x="2269671" y="3956963"/>
            <a:ext cx="7652657" cy="369332"/>
          </a:xfrm>
          <a:prstGeom prst="rect">
            <a:avLst/>
          </a:prstGeom>
          <a:noFill/>
        </p:spPr>
        <p:txBody>
          <a:bodyPr wrap="square">
            <a:spAutoFit/>
          </a:bodyPr>
          <a:lstStyle/>
          <a:p>
            <a:r>
              <a:rPr lang="en-US" dirty="0"/>
              <a:t>https://webconnect.uscdcb.com/#/national-performance-metrics</a:t>
            </a:r>
          </a:p>
        </p:txBody>
      </p:sp>
    </p:spTree>
    <p:extLst>
      <p:ext uri="{BB962C8B-B14F-4D97-AF65-F5344CB8AC3E}">
        <p14:creationId xmlns:p14="http://schemas.microsoft.com/office/powerpoint/2010/main" val="3326950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391D434-C44A-FA57-C0D1-FD6B554C4802}"/>
              </a:ext>
            </a:extLst>
          </p:cNvPr>
          <p:cNvSpPr>
            <a:spLocks noGrp="1"/>
          </p:cNvSpPr>
          <p:nvPr>
            <p:ph type="title"/>
          </p:nvPr>
        </p:nvSpPr>
        <p:spPr/>
        <p:txBody>
          <a:bodyPr/>
          <a:lstStyle/>
          <a:p>
            <a:r>
              <a:rPr lang="en-US" dirty="0"/>
              <a:t>Comprehensive list provided by </a:t>
            </a:r>
            <a:r>
              <a:rPr lang="en-US" b="1" dirty="0">
                <a:solidFill>
                  <a:schemeClr val="accent1"/>
                </a:solidFill>
              </a:rPr>
              <a:t>Hans</a:t>
            </a:r>
          </a:p>
        </p:txBody>
      </p:sp>
      <p:sp>
        <p:nvSpPr>
          <p:cNvPr id="9" name="Content Placeholder 8">
            <a:extLst>
              <a:ext uri="{FF2B5EF4-FFF2-40B4-BE49-F238E27FC236}">
                <a16:creationId xmlns:a16="http://schemas.microsoft.com/office/drawing/2014/main" id="{D26EA3AD-BFB6-E619-4B05-82D33F520511}"/>
              </a:ext>
            </a:extLst>
          </p:cNvPr>
          <p:cNvSpPr>
            <a:spLocks noGrp="1"/>
          </p:cNvSpPr>
          <p:nvPr>
            <p:ph idx="1"/>
          </p:nvPr>
        </p:nvSpPr>
        <p:spPr/>
        <p:txBody>
          <a:bodyPr>
            <a:normAutofit fontScale="77500" lnSpcReduction="20000"/>
          </a:bodyPr>
          <a:lstStyle/>
          <a:p>
            <a:pPr marL="0" indent="0" algn="l">
              <a:buNone/>
            </a:pPr>
            <a:r>
              <a:rPr lang="en-US" sz="1800" b="0" i="0" dirty="0">
                <a:solidFill>
                  <a:srgbClr val="424242"/>
                </a:solidFill>
                <a:effectLst/>
                <a:latin typeface="Calibri" panose="020F0502020204030204" pitchFamily="34" charset="0"/>
              </a:rPr>
              <a:t> </a:t>
            </a:r>
          </a:p>
          <a:p>
            <a:pPr algn="l">
              <a:buFont typeface="+mj-lt"/>
              <a:buAutoNum type="arabicPeriod"/>
            </a:pPr>
            <a:r>
              <a:rPr lang="en-US" sz="1800" b="0" i="0" dirty="0">
                <a:solidFill>
                  <a:srgbClr val="424242"/>
                </a:solidFill>
                <a:effectLst/>
                <a:highlight>
                  <a:srgbClr val="FFFF00"/>
                </a:highlight>
                <a:latin typeface="Calibri" panose="020F0502020204030204" pitchFamily="34" charset="0"/>
              </a:rPr>
              <a:t>Data in public repositories (and also available via me)</a:t>
            </a:r>
          </a:p>
          <a:p>
            <a:pPr algn="l">
              <a:buFont typeface="Arial" panose="020B0604020202020204" pitchFamily="34" charset="0"/>
              <a:buChar char="•"/>
            </a:pPr>
            <a:r>
              <a:rPr lang="en-US" sz="1800" b="0" i="0" dirty="0">
                <a:solidFill>
                  <a:srgbClr val="424242"/>
                </a:solidFill>
                <a:effectLst/>
                <a:latin typeface="Calibri" panose="020F0502020204030204" pitchFamily="34" charset="0"/>
              </a:rPr>
              <a:t>Wild and domestic, 39 populations, 613 goats, novel data for eastern Europe and for wild goats, </a:t>
            </a:r>
            <a:r>
              <a:rPr lang="en-US" sz="1800" b="0" i="0" dirty="0" err="1">
                <a:solidFill>
                  <a:srgbClr val="424242"/>
                </a:solidFill>
                <a:effectLst/>
                <a:latin typeface="Calibri" panose="020F0502020204030204" pitchFamily="34" charset="0"/>
              </a:rPr>
              <a:t>Pogorevc</a:t>
            </a:r>
            <a:r>
              <a:rPr lang="en-US" sz="1800" b="0" i="0" dirty="0">
                <a:solidFill>
                  <a:srgbClr val="424242"/>
                </a:solidFill>
                <a:effectLst/>
                <a:latin typeface="Calibri" panose="020F0502020204030204" pitchFamily="34" charset="0"/>
              </a:rPr>
              <a:t> et al., 2022, DOI: 10.1111/mec.17190; data: </a:t>
            </a:r>
            <a:r>
              <a:rPr lang="en-US" sz="1800" b="0" i="0" dirty="0">
                <a:solidFill>
                  <a:srgbClr val="424242"/>
                </a:solidFill>
                <a:effectLst/>
                <a:latin typeface="Calibri" panose="020F0502020204030204" pitchFamily="34" charset="0"/>
                <a:hlinkClick r:id="rId2" tooltip="Original URL: https://figshare.com/articles/dataset/PLINK_files_ped_and_map_of_wild_and_domestic_goat_species/24190413. Click or tap if you trust this link."/>
              </a:rPr>
              <a:t>https://figshare.com/articles/dataset/PLINK_files_ped_and_map_of_wild_and_domestic_goat_species/24190413</a:t>
            </a:r>
            <a:endParaRPr lang="en-US" sz="1800" b="0" i="0" dirty="0">
              <a:solidFill>
                <a:srgbClr val="424242"/>
              </a:solidFill>
              <a:effectLst/>
              <a:latin typeface="Calibri" panose="020F0502020204030204" pitchFamily="34" charset="0"/>
            </a:endParaRPr>
          </a:p>
          <a:p>
            <a:pPr algn="l">
              <a:buFont typeface="Arial" panose="020B0604020202020204" pitchFamily="34" charset="0"/>
              <a:buChar char="•"/>
            </a:pPr>
            <a:r>
              <a:rPr lang="en-US" sz="1800" b="0" i="0" dirty="0">
                <a:solidFill>
                  <a:srgbClr val="424242"/>
                </a:solidFill>
                <a:effectLst/>
                <a:latin typeface="Calibri" panose="020F0502020204030204" pitchFamily="34" charset="0"/>
              </a:rPr>
              <a:t>Italy: 331 </a:t>
            </a:r>
            <a:r>
              <a:rPr lang="en-US" sz="1800" b="0" i="0" dirty="0" err="1">
                <a:solidFill>
                  <a:srgbClr val="424242"/>
                </a:solidFill>
                <a:effectLst/>
                <a:latin typeface="Calibri" panose="020F0502020204030204" pitchFamily="34" charset="0"/>
              </a:rPr>
              <a:t>Jonica</a:t>
            </a:r>
            <a:r>
              <a:rPr lang="en-US" sz="1800" b="0" i="0" dirty="0">
                <a:solidFill>
                  <a:srgbClr val="424242"/>
                </a:solidFill>
                <a:effectLst/>
                <a:latin typeface="Calibri" panose="020F0502020204030204" pitchFamily="34" charset="0"/>
              </a:rPr>
              <a:t>/</a:t>
            </a:r>
            <a:r>
              <a:rPr lang="en-US" sz="1800" b="0" i="0" dirty="0" err="1">
                <a:solidFill>
                  <a:srgbClr val="424242"/>
                </a:solidFill>
                <a:effectLst/>
                <a:latin typeface="Calibri" panose="020F0502020204030204" pitchFamily="34" charset="0"/>
              </a:rPr>
              <a:t>Siriana</a:t>
            </a:r>
            <a:r>
              <a:rPr lang="en-US" sz="1800" b="0" i="0" dirty="0">
                <a:solidFill>
                  <a:srgbClr val="424242"/>
                </a:solidFill>
                <a:effectLst/>
                <a:latin typeface="Calibri" panose="020F0502020204030204" pitchFamily="34" charset="0"/>
              </a:rPr>
              <a:t> goats, </a:t>
            </a:r>
            <a:r>
              <a:rPr lang="en-US" sz="1800" b="0" i="0" dirty="0" err="1">
                <a:solidFill>
                  <a:srgbClr val="424242"/>
                </a:solidFill>
                <a:effectLst/>
                <a:latin typeface="Calibri" panose="020F0502020204030204" pitchFamily="34" charset="0"/>
              </a:rPr>
              <a:t>Minozzi</a:t>
            </a:r>
            <a:r>
              <a:rPr lang="en-US" sz="1800" b="0" i="0" dirty="0">
                <a:solidFill>
                  <a:srgbClr val="424242"/>
                </a:solidFill>
                <a:effectLst/>
                <a:latin typeface="Calibri" panose="020F0502020204030204" pitchFamily="34" charset="0"/>
              </a:rPr>
              <a:t> et al., 2023, DOI: 10.1111/age.13271; data: </a:t>
            </a:r>
            <a:r>
              <a:rPr lang="en-US" sz="1800" b="0" i="0" dirty="0">
                <a:solidFill>
                  <a:srgbClr val="424242"/>
                </a:solidFill>
                <a:effectLst/>
                <a:latin typeface="Calibri" panose="020F0502020204030204" pitchFamily="34" charset="0"/>
                <a:hlinkClick r:id="rId3" tooltip="Original URL: https://cloud.cnr.it/owncl. Click or tap if you trust this link."/>
              </a:rPr>
              <a:t>https://cloud.cnr.it/owncl</a:t>
            </a:r>
            <a:r>
              <a:rPr lang="en-US" sz="1800" b="0" i="0" dirty="0">
                <a:solidFill>
                  <a:srgbClr val="424242"/>
                </a:solidFill>
                <a:effectLst/>
                <a:latin typeface="Calibri" panose="020F0502020204030204" pitchFamily="34" charset="0"/>
              </a:rPr>
              <a:t> oud/</a:t>
            </a:r>
            <a:r>
              <a:rPr lang="en-US" sz="1800" b="0" i="0" dirty="0" err="1">
                <a:solidFill>
                  <a:srgbClr val="424242"/>
                </a:solidFill>
                <a:effectLst/>
                <a:latin typeface="Calibri" panose="020F0502020204030204" pitchFamily="34" charset="0"/>
              </a:rPr>
              <a:t>index.php</a:t>
            </a:r>
            <a:r>
              <a:rPr lang="en-US" sz="1800" b="0" i="0" dirty="0">
                <a:solidFill>
                  <a:srgbClr val="424242"/>
                </a:solidFill>
                <a:effectLst/>
                <a:latin typeface="Calibri" panose="020F0502020204030204" pitchFamily="34" charset="0"/>
              </a:rPr>
              <a:t>/s/u8yfo </a:t>
            </a:r>
            <a:r>
              <a:rPr lang="en-US" sz="1800" b="0" i="0" dirty="0" err="1">
                <a:solidFill>
                  <a:srgbClr val="424242"/>
                </a:solidFill>
                <a:effectLst/>
                <a:latin typeface="Calibri" panose="020F0502020204030204" pitchFamily="34" charset="0"/>
              </a:rPr>
              <a:t>XKCaI</a:t>
            </a:r>
            <a:r>
              <a:rPr lang="en-US" sz="1800" b="0" i="0" dirty="0">
                <a:solidFill>
                  <a:srgbClr val="424242"/>
                </a:solidFill>
                <a:effectLst/>
                <a:latin typeface="Calibri" panose="020F0502020204030204" pitchFamily="34" charset="0"/>
              </a:rPr>
              <a:t> </a:t>
            </a:r>
            <a:r>
              <a:rPr lang="en-US" sz="1800" b="0" i="0" dirty="0" err="1">
                <a:solidFill>
                  <a:srgbClr val="424242"/>
                </a:solidFill>
                <a:effectLst/>
                <a:latin typeface="Calibri" panose="020F0502020204030204" pitchFamily="34" charset="0"/>
              </a:rPr>
              <a:t>PxelQ</a:t>
            </a:r>
            <a:r>
              <a:rPr lang="en-US" sz="1800" b="0" i="0" dirty="0">
                <a:solidFill>
                  <a:srgbClr val="424242"/>
                </a:solidFill>
                <a:effectLst/>
                <a:latin typeface="Calibri" panose="020F0502020204030204" pitchFamily="34" charset="0"/>
              </a:rPr>
              <a:t>.</a:t>
            </a:r>
          </a:p>
          <a:p>
            <a:pPr algn="l">
              <a:buFont typeface="Arial" panose="020B0604020202020204" pitchFamily="34" charset="0"/>
              <a:buChar char="•"/>
            </a:pPr>
            <a:r>
              <a:rPr lang="en-US" sz="1800" b="0" i="0" dirty="0">
                <a:solidFill>
                  <a:srgbClr val="424242"/>
                </a:solidFill>
                <a:effectLst/>
                <a:latin typeface="Calibri" panose="020F0502020204030204" pitchFamily="34" charset="0"/>
              </a:rPr>
              <a:t>Switzerland: 473 goats, 10 breeds, Burren et al., 2013, </a:t>
            </a:r>
            <a:r>
              <a:rPr lang="en-US" sz="1800" b="0" i="0" dirty="0" err="1">
                <a:solidFill>
                  <a:srgbClr val="424242"/>
                </a:solidFill>
                <a:effectLst/>
                <a:latin typeface="Calibri" panose="020F0502020204030204" pitchFamily="34" charset="0"/>
              </a:rPr>
              <a:t>doi</a:t>
            </a:r>
            <a:r>
              <a:rPr lang="en-US" sz="1800" b="0" i="0" dirty="0">
                <a:solidFill>
                  <a:srgbClr val="424242"/>
                </a:solidFill>
                <a:effectLst/>
                <a:latin typeface="Calibri" panose="020F0502020204030204" pitchFamily="34" charset="0"/>
              </a:rPr>
              <a:t>: 10.1111/age.12476; data: </a:t>
            </a:r>
            <a:r>
              <a:rPr lang="en-US" sz="1800" b="0" i="0" dirty="0" err="1">
                <a:solidFill>
                  <a:srgbClr val="424242"/>
                </a:solidFill>
                <a:effectLst/>
                <a:latin typeface="Calibri" panose="020F0502020204030204" pitchFamily="34" charset="0"/>
              </a:rPr>
              <a:t>doi</a:t>
            </a:r>
            <a:r>
              <a:rPr lang="en-US" sz="1800" b="0" i="0" dirty="0">
                <a:solidFill>
                  <a:srgbClr val="424242"/>
                </a:solidFill>
                <a:effectLst/>
                <a:latin typeface="Calibri" panose="020F0502020204030204" pitchFamily="34" charset="0"/>
              </a:rPr>
              <a:t>: 10.5061/dryad.q1cv6).</a:t>
            </a:r>
          </a:p>
          <a:p>
            <a:pPr algn="l">
              <a:buFont typeface="Arial" panose="020B0604020202020204" pitchFamily="34" charset="0"/>
              <a:buChar char="•"/>
            </a:pPr>
            <a:r>
              <a:rPr lang="en-US" sz="1800" b="0" i="0" dirty="0">
                <a:solidFill>
                  <a:srgbClr val="424242"/>
                </a:solidFill>
                <a:effectLst/>
                <a:latin typeface="Calibri" panose="020F0502020204030204" pitchFamily="34" charset="0"/>
              </a:rPr>
              <a:t>South Russia and Central Asia, 8 breeds, 237 goats, </a:t>
            </a:r>
            <a:r>
              <a:rPr lang="en-US" sz="1800" b="0" i="0" dirty="0" err="1">
                <a:solidFill>
                  <a:srgbClr val="424242"/>
                </a:solidFill>
                <a:effectLst/>
                <a:latin typeface="Calibri" panose="020F0502020204030204" pitchFamily="34" charset="0"/>
              </a:rPr>
              <a:t>Deniskova</a:t>
            </a:r>
            <a:r>
              <a:rPr lang="en-US" sz="1800" b="0" i="0" dirty="0">
                <a:solidFill>
                  <a:srgbClr val="424242"/>
                </a:solidFill>
                <a:effectLst/>
                <a:latin typeface="Calibri" panose="020F0502020204030204" pitchFamily="34" charset="0"/>
              </a:rPr>
              <a:t> et al., 2021, </a:t>
            </a:r>
            <a:r>
              <a:rPr lang="en-US" sz="1800" b="0" i="0" dirty="0" err="1">
                <a:solidFill>
                  <a:srgbClr val="424242"/>
                </a:solidFill>
                <a:effectLst/>
                <a:latin typeface="Calibri" panose="020F0502020204030204" pitchFamily="34" charset="0"/>
              </a:rPr>
              <a:t>doi</a:t>
            </a:r>
            <a:r>
              <a:rPr lang="en-US" sz="1800" b="0" i="0" dirty="0">
                <a:solidFill>
                  <a:srgbClr val="424242"/>
                </a:solidFill>
                <a:effectLst/>
                <a:latin typeface="Calibri" panose="020F0502020204030204" pitchFamily="34" charset="0"/>
              </a:rPr>
              <a:t>: 10.3389/fgene.2021.708740; data:  </a:t>
            </a:r>
            <a:r>
              <a:rPr lang="en-US" sz="1800" b="0" i="0" dirty="0">
                <a:solidFill>
                  <a:srgbClr val="424242"/>
                </a:solidFill>
                <a:effectLst/>
                <a:latin typeface="Calibri" panose="020F0502020204030204" pitchFamily="34" charset="0"/>
                <a:hlinkClick r:id="rId4" tooltip="Original URL: https://figshare.com/. Click or tap if you trust this link."/>
              </a:rPr>
              <a:t>https://figshare.com/</a:t>
            </a:r>
            <a:endParaRPr lang="en-US" sz="1800" b="0" i="0" dirty="0">
              <a:solidFill>
                <a:srgbClr val="424242"/>
              </a:solidFill>
              <a:effectLst/>
              <a:latin typeface="Calibri" panose="020F0502020204030204" pitchFamily="34" charset="0"/>
            </a:endParaRPr>
          </a:p>
          <a:p>
            <a:pPr indent="0" algn="l">
              <a:buNone/>
            </a:pPr>
            <a:r>
              <a:rPr lang="en-US" sz="1800" b="0" i="0" dirty="0">
                <a:solidFill>
                  <a:srgbClr val="424242"/>
                </a:solidFill>
                <a:effectLst/>
                <a:latin typeface="Calibri" panose="020F0502020204030204" pitchFamily="34" charset="0"/>
              </a:rPr>
              <a:t>articles/dataset/SNP-based_genotyping_provides_insight_into_the_West_Asian_origin_of_Russian_local_goats/14706429.</a:t>
            </a:r>
          </a:p>
          <a:p>
            <a:pPr algn="l">
              <a:buFont typeface="Arial" panose="020B0604020202020204" pitchFamily="34" charset="0"/>
              <a:buChar char="•"/>
            </a:pPr>
            <a:r>
              <a:rPr lang="en-US" sz="1800" b="0" i="0" dirty="0">
                <a:solidFill>
                  <a:srgbClr val="424242"/>
                </a:solidFill>
                <a:effectLst/>
                <a:latin typeface="Calibri" panose="020F0502020204030204" pitchFamily="34" charset="0"/>
              </a:rPr>
              <a:t>Pakistan, 7 breeds, 879 goats, </a:t>
            </a:r>
            <a:r>
              <a:rPr lang="en-US" sz="1800" b="0" i="0" dirty="0" err="1">
                <a:solidFill>
                  <a:srgbClr val="424242"/>
                </a:solidFill>
                <a:effectLst/>
                <a:latin typeface="Calibri" panose="020F0502020204030204" pitchFamily="34" charset="0"/>
              </a:rPr>
              <a:t>Moaeen</a:t>
            </a:r>
            <a:r>
              <a:rPr lang="en-US" sz="1800" b="0" i="0" dirty="0">
                <a:solidFill>
                  <a:srgbClr val="424242"/>
                </a:solidFill>
                <a:effectLst/>
                <a:latin typeface="Cambria Math" panose="02040503050406030204" pitchFamily="18" charset="0"/>
              </a:rPr>
              <a:t>‑</a:t>
            </a:r>
            <a:r>
              <a:rPr lang="en-US" sz="1800" b="0" i="0" dirty="0" err="1">
                <a:solidFill>
                  <a:srgbClr val="424242"/>
                </a:solidFill>
                <a:effectLst/>
                <a:latin typeface="Calibri" panose="020F0502020204030204" pitchFamily="34" charset="0"/>
              </a:rPr>
              <a:t>ud</a:t>
            </a:r>
            <a:r>
              <a:rPr lang="en-US" sz="1800" b="0" i="0" dirty="0">
                <a:solidFill>
                  <a:srgbClr val="424242"/>
                </a:solidFill>
                <a:effectLst/>
                <a:latin typeface="Cambria Math" panose="02040503050406030204" pitchFamily="18" charset="0"/>
              </a:rPr>
              <a:t>‑</a:t>
            </a:r>
            <a:r>
              <a:rPr lang="en-US" sz="1800" b="0" i="0" dirty="0">
                <a:solidFill>
                  <a:srgbClr val="424242"/>
                </a:solidFill>
                <a:effectLst/>
                <a:latin typeface="Calibri" panose="020F0502020204030204" pitchFamily="34" charset="0"/>
              </a:rPr>
              <a:t>Din et al., 2022, doi.org/10.1038/s41598-022-14018-y; data: </a:t>
            </a:r>
            <a:r>
              <a:rPr lang="en-US" sz="1800" b="0" i="0" dirty="0">
                <a:solidFill>
                  <a:srgbClr val="424242"/>
                </a:solidFill>
                <a:effectLst/>
                <a:latin typeface="Calibri" panose="020F0502020204030204" pitchFamily="34" charset="0"/>
                <a:hlinkClick r:id="rId5" tooltip="Original URL: https://figshare.com/articles/dataset/Genome_wide_association_study_identifies_novel_candidate_genes_for_growth_and_body_conformation_traits_in_goats/19668633. Click or tap if you trust this link."/>
              </a:rPr>
              <a:t>https://figshare.com/articles/dataset/Genome_wide_association_study_identifies_novel_candidate_genes_for_growth_and_body_conformation_traits_in_goats/19668633</a:t>
            </a:r>
            <a:endParaRPr lang="en-US" sz="1800" b="0" i="0" dirty="0">
              <a:solidFill>
                <a:srgbClr val="424242"/>
              </a:solidFill>
              <a:effectLst/>
              <a:latin typeface="Calibri" panose="020F0502020204030204" pitchFamily="34" charset="0"/>
            </a:endParaRPr>
          </a:p>
          <a:p>
            <a:pPr algn="l">
              <a:buFont typeface="Arial" panose="020B0604020202020204" pitchFamily="34" charset="0"/>
              <a:buChar char="•"/>
            </a:pPr>
            <a:r>
              <a:rPr lang="en-US" sz="1800" b="0" i="0" dirty="0">
                <a:solidFill>
                  <a:srgbClr val="424242"/>
                </a:solidFill>
                <a:effectLst/>
                <a:latin typeface="Calibri" panose="020F0502020204030204" pitchFamily="34" charset="0"/>
              </a:rPr>
              <a:t>China: 6 breeds 193 goats, </a:t>
            </a:r>
            <a:r>
              <a:rPr lang="en-US" sz="1800" b="0" i="0" dirty="0" err="1">
                <a:solidFill>
                  <a:srgbClr val="424242"/>
                </a:solidFill>
                <a:effectLst/>
                <a:latin typeface="Calibri" panose="020F0502020204030204" pitchFamily="34" charset="0"/>
              </a:rPr>
              <a:t>Berihulay</a:t>
            </a:r>
            <a:r>
              <a:rPr lang="en-US" sz="1800" b="0" i="0" dirty="0">
                <a:solidFill>
                  <a:srgbClr val="424242"/>
                </a:solidFill>
                <a:effectLst/>
                <a:latin typeface="Calibri" panose="020F0502020204030204" pitchFamily="34" charset="0"/>
              </a:rPr>
              <a:t> et al., 2019,  </a:t>
            </a:r>
            <a:r>
              <a:rPr lang="en-US" sz="1800" b="0" i="0" dirty="0" err="1">
                <a:solidFill>
                  <a:srgbClr val="424242"/>
                </a:solidFill>
                <a:effectLst/>
                <a:latin typeface="Calibri" panose="020F0502020204030204" pitchFamily="34" charset="0"/>
              </a:rPr>
              <a:t>doi</a:t>
            </a:r>
            <a:r>
              <a:rPr lang="en-US" sz="1800" b="0" i="0" dirty="0">
                <a:solidFill>
                  <a:srgbClr val="424242"/>
                </a:solidFill>
                <a:effectLst/>
                <a:latin typeface="Calibri" panose="020F0502020204030204" pitchFamily="34" charset="0"/>
              </a:rPr>
              <a:t>: 10.1111/age.12776; data: </a:t>
            </a:r>
            <a:r>
              <a:rPr lang="en-US" sz="1800" b="0" i="0" dirty="0">
                <a:solidFill>
                  <a:srgbClr val="424242"/>
                </a:solidFill>
                <a:effectLst/>
                <a:latin typeface="Calibri" panose="020F0502020204030204" pitchFamily="34" charset="0"/>
                <a:hlinkClick r:id="rId6" tooltip="Original URL: http://www.animalgenome.org/repository/pub/CAAS2018.1121/. Click or tap if you trust this link."/>
              </a:rPr>
              <a:t>www.animalgenome.org/repository/pub/CAAS2018.1121/</a:t>
            </a:r>
            <a:endParaRPr lang="en-US" sz="1800" b="0" i="0" dirty="0">
              <a:solidFill>
                <a:srgbClr val="424242"/>
              </a:solidFill>
              <a:effectLst/>
              <a:latin typeface="Calibri" panose="020F0502020204030204" pitchFamily="34" charset="0"/>
            </a:endParaRPr>
          </a:p>
          <a:p>
            <a:pPr algn="l">
              <a:buFont typeface="Arial" panose="020B0604020202020204" pitchFamily="34" charset="0"/>
              <a:buChar char="•"/>
            </a:pPr>
            <a:r>
              <a:rPr lang="en-US" sz="1800" b="0" i="0" dirty="0">
                <a:solidFill>
                  <a:srgbClr val="424242"/>
                </a:solidFill>
                <a:effectLst/>
                <a:latin typeface="Calibri" panose="020F0502020204030204" pitchFamily="34" charset="0"/>
              </a:rPr>
              <a:t>Iran: 228 </a:t>
            </a:r>
            <a:r>
              <a:rPr lang="en-US" sz="1800" b="0" i="0" dirty="0" err="1">
                <a:solidFill>
                  <a:srgbClr val="424242"/>
                </a:solidFill>
                <a:effectLst/>
                <a:latin typeface="Calibri" panose="020F0502020204030204" pitchFamily="34" charset="0"/>
              </a:rPr>
              <a:t>Markhoz</a:t>
            </a:r>
            <a:r>
              <a:rPr lang="en-US" sz="1800" b="0" i="0" dirty="0">
                <a:solidFill>
                  <a:srgbClr val="424242"/>
                </a:solidFill>
                <a:effectLst/>
                <a:latin typeface="Calibri" panose="020F0502020204030204" pitchFamily="34" charset="0"/>
              </a:rPr>
              <a:t> goats, Nazari-</a:t>
            </a:r>
            <a:r>
              <a:rPr lang="en-US" sz="1800" b="0" i="0" dirty="0" err="1">
                <a:solidFill>
                  <a:srgbClr val="424242"/>
                </a:solidFill>
                <a:effectLst/>
                <a:latin typeface="Calibri" panose="020F0502020204030204" pitchFamily="34" charset="0"/>
              </a:rPr>
              <a:t>Ghadikolaei</a:t>
            </a:r>
            <a:r>
              <a:rPr lang="en-US" sz="1800" b="0" i="0" dirty="0">
                <a:solidFill>
                  <a:srgbClr val="424242"/>
                </a:solidFill>
                <a:effectLst/>
                <a:latin typeface="Calibri" panose="020F0502020204030204" pitchFamily="34" charset="0"/>
              </a:rPr>
              <a:t> et al., 2018, </a:t>
            </a:r>
            <a:r>
              <a:rPr lang="en-US" sz="1800" b="0" i="0" dirty="0" err="1">
                <a:solidFill>
                  <a:srgbClr val="424242"/>
                </a:solidFill>
                <a:effectLst/>
                <a:latin typeface="Calibri" panose="020F0502020204030204" pitchFamily="34" charset="0"/>
              </a:rPr>
              <a:t>doi</a:t>
            </a:r>
            <a:r>
              <a:rPr lang="en-US" sz="1800" b="0" i="0" dirty="0">
                <a:solidFill>
                  <a:srgbClr val="424242"/>
                </a:solidFill>
                <a:effectLst/>
                <a:latin typeface="Calibri" panose="020F0502020204030204" pitchFamily="34" charset="0"/>
              </a:rPr>
              <a:t>: 10.3389/fgene.2018.00105; data: </a:t>
            </a:r>
            <a:r>
              <a:rPr lang="en-US" sz="1800" b="0" i="0" dirty="0">
                <a:solidFill>
                  <a:srgbClr val="424242"/>
                </a:solidFill>
                <a:effectLst/>
                <a:latin typeface="Calibri" panose="020F0502020204030204" pitchFamily="34" charset="0"/>
                <a:hlinkClick r:id="rId7" tooltip="Original URL: https://zenodo.org/records/1198730#.WqlmbcPwZdg. Click or tap if you trust this link."/>
              </a:rPr>
              <a:t>https://zenodo.org/records/1198730#.WqlmbcPwZdg</a:t>
            </a:r>
            <a:endParaRPr lang="en-US" sz="1800" b="0" i="0" dirty="0">
              <a:solidFill>
                <a:srgbClr val="424242"/>
              </a:solidFill>
              <a:effectLst/>
              <a:latin typeface="Calibri" panose="020F0502020204030204" pitchFamily="34" charset="0"/>
            </a:endParaRPr>
          </a:p>
          <a:p>
            <a:pPr algn="l">
              <a:buFont typeface="Arial" panose="020B0604020202020204" pitchFamily="34" charset="0"/>
              <a:buChar char="•"/>
            </a:pPr>
            <a:r>
              <a:rPr lang="en-US" sz="1800" b="0" i="0" dirty="0">
                <a:solidFill>
                  <a:srgbClr val="424242"/>
                </a:solidFill>
                <a:effectLst/>
                <a:latin typeface="Calibri" panose="020F0502020204030204" pitchFamily="34" charset="0"/>
              </a:rPr>
              <a:t>Sudan, 4 breeds, 95 goats, </a:t>
            </a:r>
            <a:r>
              <a:rPr lang="en-US" sz="1800" b="0" i="0" dirty="0" err="1">
                <a:solidFill>
                  <a:srgbClr val="424242"/>
                </a:solidFill>
                <a:effectLst/>
                <a:latin typeface="Calibri" panose="020F0502020204030204" pitchFamily="34" charset="0"/>
              </a:rPr>
              <a:t>Rahmatalla</a:t>
            </a:r>
            <a:r>
              <a:rPr lang="en-US" sz="1800" b="0" i="0" dirty="0">
                <a:solidFill>
                  <a:srgbClr val="424242"/>
                </a:solidFill>
                <a:effectLst/>
                <a:latin typeface="Calibri" panose="020F0502020204030204" pitchFamily="34" charset="0"/>
              </a:rPr>
              <a:t> et al., 2017, DOI 10.1186/s12863-017-0553-z; data: Additional File 10</a:t>
            </a:r>
          </a:p>
          <a:p>
            <a:pPr algn="l">
              <a:buFont typeface="Arial" panose="020B0604020202020204" pitchFamily="34" charset="0"/>
              <a:buChar char="•"/>
            </a:pPr>
            <a:r>
              <a:rPr lang="en-US" sz="1800" b="0" i="0" dirty="0">
                <a:solidFill>
                  <a:srgbClr val="424242"/>
                </a:solidFill>
                <a:effectLst/>
                <a:latin typeface="Calibri" panose="020F0502020204030204" pitchFamily="34" charset="0"/>
              </a:rPr>
              <a:t>South-Africa, 8 breeds, 195 goats, </a:t>
            </a:r>
            <a:r>
              <a:rPr lang="en-US" sz="1800" b="0" i="0" dirty="0" err="1">
                <a:solidFill>
                  <a:srgbClr val="424242"/>
                </a:solidFill>
                <a:effectLst/>
                <a:latin typeface="Calibri" panose="020F0502020204030204" pitchFamily="34" charset="0"/>
              </a:rPr>
              <a:t>Chokoe</a:t>
            </a:r>
            <a:r>
              <a:rPr lang="en-US" sz="1800" b="0" i="0" dirty="0">
                <a:solidFill>
                  <a:srgbClr val="424242"/>
                </a:solidFill>
                <a:effectLst/>
                <a:latin typeface="Calibri" panose="020F0502020204030204" pitchFamily="34" charset="0"/>
              </a:rPr>
              <a:t> et al., doi:10.3390/su122410361; data: </a:t>
            </a:r>
            <a:r>
              <a:rPr lang="en-US" sz="1800" b="0" i="0" dirty="0">
                <a:solidFill>
                  <a:srgbClr val="424242"/>
                </a:solidFill>
                <a:effectLst/>
                <a:latin typeface="Calibri" panose="020F0502020204030204" pitchFamily="34" charset="0"/>
                <a:hlinkClick r:id="rId8" tooltip="Original URL: https://doi.org/10.5061/dryad.931zcrjnh. Click or tap if you trust this link."/>
              </a:rPr>
              <a:t>https://doi.org/10.5061/dryad.931zcrjnh</a:t>
            </a:r>
            <a:r>
              <a:rPr lang="en-US" sz="1800" b="0" i="0" dirty="0">
                <a:solidFill>
                  <a:srgbClr val="424242"/>
                </a:solidFill>
                <a:effectLst/>
                <a:latin typeface="Calibri" panose="020F0502020204030204" pitchFamily="34" charset="0"/>
              </a:rPr>
              <a:t>.</a:t>
            </a:r>
          </a:p>
          <a:p>
            <a:endParaRPr lang="en-US" dirty="0"/>
          </a:p>
        </p:txBody>
      </p:sp>
    </p:spTree>
    <p:extLst>
      <p:ext uri="{BB962C8B-B14F-4D97-AF65-F5344CB8AC3E}">
        <p14:creationId xmlns:p14="http://schemas.microsoft.com/office/powerpoint/2010/main" val="35820679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E0F03-B2E1-E2A0-8F57-CA1FD2F59D94}"/>
              </a:ext>
            </a:extLst>
          </p:cNvPr>
          <p:cNvSpPr>
            <a:spLocks noGrp="1"/>
          </p:cNvSpPr>
          <p:nvPr>
            <p:ph type="title"/>
          </p:nvPr>
        </p:nvSpPr>
        <p:spPr/>
        <p:txBody>
          <a:bodyPr/>
          <a:lstStyle/>
          <a:p>
            <a:r>
              <a:rPr lang="en-US" dirty="0"/>
              <a:t>Comprehensive list provided by </a:t>
            </a:r>
            <a:r>
              <a:rPr lang="en-US" b="1" dirty="0">
                <a:solidFill>
                  <a:schemeClr val="accent1"/>
                </a:solidFill>
              </a:rPr>
              <a:t>Hans</a:t>
            </a:r>
            <a:endParaRPr lang="en-US" dirty="0"/>
          </a:p>
        </p:txBody>
      </p:sp>
      <p:sp>
        <p:nvSpPr>
          <p:cNvPr id="3" name="Content Placeholder 2">
            <a:extLst>
              <a:ext uri="{FF2B5EF4-FFF2-40B4-BE49-F238E27FC236}">
                <a16:creationId xmlns:a16="http://schemas.microsoft.com/office/drawing/2014/main" id="{5948D12E-1A1E-7423-6731-6D0375605367}"/>
              </a:ext>
            </a:extLst>
          </p:cNvPr>
          <p:cNvSpPr>
            <a:spLocks noGrp="1"/>
          </p:cNvSpPr>
          <p:nvPr>
            <p:ph idx="1"/>
          </p:nvPr>
        </p:nvSpPr>
        <p:spPr/>
        <p:txBody>
          <a:bodyPr>
            <a:normAutofit fontScale="92500" lnSpcReduction="10000"/>
          </a:bodyPr>
          <a:lstStyle/>
          <a:p>
            <a:pPr algn="l">
              <a:buFont typeface="+mj-lt"/>
              <a:buAutoNum type="arabicPeriod" startAt="2"/>
            </a:pPr>
            <a:r>
              <a:rPr lang="en-US" sz="2800" b="0" i="0" dirty="0">
                <a:solidFill>
                  <a:srgbClr val="424242"/>
                </a:solidFill>
                <a:effectLst/>
                <a:latin typeface="Calibri" panose="020F0502020204030204" pitchFamily="34" charset="0"/>
              </a:rPr>
              <a:t> </a:t>
            </a:r>
            <a:r>
              <a:rPr lang="en-US" sz="2800" b="0" i="0" dirty="0">
                <a:solidFill>
                  <a:srgbClr val="424242"/>
                </a:solidFill>
                <a:effectLst/>
                <a:highlight>
                  <a:srgbClr val="FFFF00"/>
                </a:highlight>
                <a:latin typeface="Calibri" panose="020F0502020204030204" pitchFamily="34" charset="0"/>
              </a:rPr>
              <a:t>Datasets I have in Utrecht for which I can ask for permission to transmit the data to you </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England, Ireland: 86 Old Irish, Old English and Irish-Alpine goats. overlapping with the OIG goats in the </a:t>
            </a:r>
            <a:r>
              <a:rPr lang="en-US" sz="2800" b="0" i="0" dirty="0" err="1">
                <a:solidFill>
                  <a:srgbClr val="424242"/>
                </a:solidFill>
                <a:effectLst/>
                <a:latin typeface="Calibri" panose="020F0502020204030204" pitchFamily="34" charset="0"/>
              </a:rPr>
              <a:t>Adaptmap</a:t>
            </a:r>
            <a:r>
              <a:rPr lang="en-US" sz="2800" b="0" i="0" dirty="0">
                <a:solidFill>
                  <a:srgbClr val="424242"/>
                </a:solidFill>
                <a:effectLst/>
                <a:latin typeface="Calibri" panose="020F0502020204030204" pitchFamily="34" charset="0"/>
              </a:rPr>
              <a:t> and </a:t>
            </a:r>
            <a:r>
              <a:rPr lang="en-US" sz="2800" b="0" i="0" dirty="0" err="1">
                <a:solidFill>
                  <a:srgbClr val="424242"/>
                </a:solidFill>
                <a:effectLst/>
                <a:latin typeface="Calibri" panose="020F0502020204030204" pitchFamily="34" charset="0"/>
              </a:rPr>
              <a:t>Vargoat</a:t>
            </a:r>
            <a:r>
              <a:rPr lang="en-US" sz="2800" b="0" i="0" dirty="0">
                <a:solidFill>
                  <a:srgbClr val="424242"/>
                </a:solidFill>
                <a:effectLst/>
                <a:latin typeface="Calibri" panose="020F0502020204030204" pitchFamily="34" charset="0"/>
              </a:rPr>
              <a:t> datasets. Sean Carolan (OIG society; I already asked for permission), unpublished</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Italy: 33 breeds, 1071 goats, overlapping with </a:t>
            </a:r>
            <a:r>
              <a:rPr lang="en-US" sz="2800" b="0" i="0" dirty="0" err="1">
                <a:solidFill>
                  <a:srgbClr val="424242"/>
                </a:solidFill>
                <a:effectLst/>
                <a:latin typeface="Calibri" panose="020F0502020204030204" pitchFamily="34" charset="0"/>
              </a:rPr>
              <a:t>Adaptmap</a:t>
            </a:r>
            <a:r>
              <a:rPr lang="en-US" sz="2800" b="0" i="0" dirty="0">
                <a:solidFill>
                  <a:srgbClr val="424242"/>
                </a:solidFill>
                <a:effectLst/>
                <a:latin typeface="Calibri" panose="020F0502020204030204" pitchFamily="34" charset="0"/>
              </a:rPr>
              <a:t> panel, </a:t>
            </a:r>
            <a:r>
              <a:rPr lang="en-US" sz="2800" b="0" i="0" dirty="0" err="1">
                <a:solidFill>
                  <a:srgbClr val="424242"/>
                </a:solidFill>
                <a:effectLst/>
                <a:latin typeface="Calibri" panose="020F0502020204030204" pitchFamily="34" charset="0"/>
              </a:rPr>
              <a:t>Cortellari</a:t>
            </a:r>
            <a:r>
              <a:rPr lang="en-US" sz="2800" b="0" i="0" dirty="0">
                <a:solidFill>
                  <a:srgbClr val="424242"/>
                </a:solidFill>
                <a:effectLst/>
                <a:latin typeface="Calibri" panose="020F0502020204030204" pitchFamily="34" charset="0"/>
              </a:rPr>
              <a:t> et al, (1071)  https:// </a:t>
            </a:r>
            <a:r>
              <a:rPr lang="en-US" sz="2800" b="0" i="0" dirty="0" err="1">
                <a:solidFill>
                  <a:srgbClr val="424242"/>
                </a:solidFill>
                <a:effectLst/>
                <a:latin typeface="Calibri" panose="020F0502020204030204" pitchFamily="34" charset="0"/>
              </a:rPr>
              <a:t>doi</a:t>
            </a:r>
            <a:r>
              <a:rPr lang="en-US" sz="2800" b="0" i="0" dirty="0">
                <a:solidFill>
                  <a:srgbClr val="424242"/>
                </a:solidFill>
                <a:effectLst/>
                <a:latin typeface="Calibri" panose="020F0502020204030204" pitchFamily="34" charset="0"/>
              </a:rPr>
              <a:t>. org/10. 1038/ s41598- 021- 89900-2.</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Algeria: 4 breeds, 48 goats, </a:t>
            </a:r>
            <a:r>
              <a:rPr lang="en-US" sz="2800" b="0" i="0" dirty="0" err="1">
                <a:solidFill>
                  <a:srgbClr val="424242"/>
                </a:solidFill>
                <a:effectLst/>
                <a:latin typeface="Calibri" panose="020F0502020204030204" pitchFamily="34" charset="0"/>
              </a:rPr>
              <a:t>Ouchene-Khelifi</a:t>
            </a:r>
            <a:r>
              <a:rPr lang="en-US" sz="2800" b="0" i="0" dirty="0">
                <a:solidFill>
                  <a:srgbClr val="424242"/>
                </a:solidFill>
                <a:effectLst/>
                <a:latin typeface="Calibri" panose="020F0502020204030204" pitchFamily="34" charset="0"/>
              </a:rPr>
              <a:t> et al., 2018, doi.org/10.1371/journal.pone.0202196.</a:t>
            </a:r>
          </a:p>
          <a:p>
            <a:pPr algn="l">
              <a:buFont typeface="Arial" panose="020B0604020202020204" pitchFamily="34" charset="0"/>
              <a:buChar char="•"/>
            </a:pPr>
            <a:r>
              <a:rPr lang="en-US" sz="2800" b="0" i="0" dirty="0" err="1">
                <a:solidFill>
                  <a:srgbClr val="424242"/>
                </a:solidFill>
                <a:effectLst/>
                <a:latin typeface="Calibri" panose="020F0502020204030204" pitchFamily="34" charset="0"/>
              </a:rPr>
              <a:t>Arapawa</a:t>
            </a:r>
            <a:r>
              <a:rPr lang="en-US" sz="2800" b="0" i="0" dirty="0">
                <a:solidFill>
                  <a:srgbClr val="424242"/>
                </a:solidFill>
                <a:effectLst/>
                <a:latin typeface="Calibri" panose="020F0502020204030204" pitchFamily="34" charset="0"/>
              </a:rPr>
              <a:t> Island (New Zealand, 40 goats) and Percy Island (new Zealand, 30 goats) , isolated since centuries, unpublished</a:t>
            </a:r>
          </a:p>
          <a:p>
            <a:endParaRPr lang="en-US" dirty="0"/>
          </a:p>
        </p:txBody>
      </p:sp>
    </p:spTree>
    <p:extLst>
      <p:ext uri="{BB962C8B-B14F-4D97-AF65-F5344CB8AC3E}">
        <p14:creationId xmlns:p14="http://schemas.microsoft.com/office/powerpoint/2010/main" val="1959024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FF817-2A9C-ED82-EE45-077E2AD3307E}"/>
              </a:ext>
            </a:extLst>
          </p:cNvPr>
          <p:cNvSpPr>
            <a:spLocks noGrp="1"/>
          </p:cNvSpPr>
          <p:nvPr>
            <p:ph type="title"/>
          </p:nvPr>
        </p:nvSpPr>
        <p:spPr/>
        <p:txBody>
          <a:bodyPr/>
          <a:lstStyle/>
          <a:p>
            <a:r>
              <a:rPr lang="en-US" dirty="0"/>
              <a:t>Comprehensive list provided by </a:t>
            </a:r>
            <a:r>
              <a:rPr lang="en-US" b="1" dirty="0">
                <a:solidFill>
                  <a:schemeClr val="accent1"/>
                </a:solidFill>
              </a:rPr>
              <a:t>Hans</a:t>
            </a:r>
            <a:endParaRPr lang="en-US" dirty="0"/>
          </a:p>
        </p:txBody>
      </p:sp>
      <p:sp>
        <p:nvSpPr>
          <p:cNvPr id="3" name="Content Placeholder 2">
            <a:extLst>
              <a:ext uri="{FF2B5EF4-FFF2-40B4-BE49-F238E27FC236}">
                <a16:creationId xmlns:a16="http://schemas.microsoft.com/office/drawing/2014/main" id="{325CD647-744C-EBAE-2954-6175C362F3B3}"/>
              </a:ext>
            </a:extLst>
          </p:cNvPr>
          <p:cNvSpPr>
            <a:spLocks noGrp="1"/>
          </p:cNvSpPr>
          <p:nvPr>
            <p:ph idx="1"/>
          </p:nvPr>
        </p:nvSpPr>
        <p:spPr/>
        <p:txBody>
          <a:bodyPr>
            <a:normAutofit fontScale="55000" lnSpcReduction="20000"/>
          </a:bodyPr>
          <a:lstStyle/>
          <a:p>
            <a:pPr algn="l">
              <a:buFont typeface="+mj-lt"/>
              <a:buAutoNum type="arabicPeriod" startAt="3"/>
            </a:pPr>
            <a:r>
              <a:rPr lang="en-US" sz="2800" b="0" i="0" dirty="0">
                <a:solidFill>
                  <a:srgbClr val="424242"/>
                </a:solidFill>
                <a:effectLst/>
                <a:highlight>
                  <a:srgbClr val="FFFF00"/>
                </a:highlight>
                <a:latin typeface="Calibri" panose="020F0502020204030204" pitchFamily="34" charset="0"/>
              </a:rPr>
              <a:t>Other published datasets</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Alpine, Saanen, 4 countries, 9855 goats. </a:t>
            </a:r>
            <a:r>
              <a:rPr lang="en-US" sz="2800" b="0" i="0" dirty="0" err="1">
                <a:solidFill>
                  <a:srgbClr val="424242"/>
                </a:solidFill>
                <a:effectLst/>
                <a:latin typeface="Calibri" panose="020F0502020204030204" pitchFamily="34" charset="0"/>
              </a:rPr>
              <a:t>Teissier</a:t>
            </a:r>
            <a:r>
              <a:rPr lang="en-US" sz="2800" b="0" i="0" dirty="0">
                <a:solidFill>
                  <a:srgbClr val="424242"/>
                </a:solidFill>
                <a:effectLst/>
                <a:latin typeface="Calibri" panose="020F0502020204030204" pitchFamily="34" charset="0"/>
              </a:rPr>
              <a:t> et al., 2022, </a:t>
            </a:r>
            <a:r>
              <a:rPr lang="en-US" sz="2800" b="0" i="0" dirty="0" err="1">
                <a:solidFill>
                  <a:srgbClr val="424242"/>
                </a:solidFill>
                <a:effectLst/>
                <a:latin typeface="Calibri" panose="020F0502020204030204" pitchFamily="34" charset="0"/>
              </a:rPr>
              <a:t>doi</a:t>
            </a:r>
            <a:r>
              <a:rPr lang="en-US" sz="2800" b="0" i="0" dirty="0">
                <a:solidFill>
                  <a:srgbClr val="424242"/>
                </a:solidFill>
                <a:effectLst/>
                <a:latin typeface="Calibri" panose="020F0502020204030204" pitchFamily="34" charset="0"/>
              </a:rPr>
              <a:t>: 10.3389/fgene.2022.862838</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Angora, 3 countries, 114 goats, Visser et al., doi:10.1371/journal.pone.0154353</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Norway, 3 breeds, 96 goats, Berg et al., 2020, doi.org/10.1080/09064702.2020.1729852</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Greece, 2 breeds, 72 goats, </a:t>
            </a:r>
            <a:r>
              <a:rPr lang="en-US" sz="2800" b="0" i="0" dirty="0" err="1">
                <a:solidFill>
                  <a:srgbClr val="424242"/>
                </a:solidFill>
                <a:effectLst/>
                <a:latin typeface="Calibri" panose="020F0502020204030204" pitchFamily="34" charset="0"/>
              </a:rPr>
              <a:t>Michailidou</a:t>
            </a:r>
            <a:r>
              <a:rPr lang="en-US" sz="2800" b="0" i="0" dirty="0">
                <a:solidFill>
                  <a:srgbClr val="424242"/>
                </a:solidFill>
                <a:effectLst/>
                <a:latin typeface="Calibri" panose="020F0502020204030204" pitchFamily="34" charset="0"/>
              </a:rPr>
              <a:t>., 2019, doi.org/10.1371/journal.pone.0226179</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China, 2 breeds, 239 goats, Wang et al., 2022, https://doi.org/10.1093/jas/skac274</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China, 4 breeds, 96 goats, Zhong et al., 2023, doi.org/10.1016/j.animal.2023.100706</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India, 15 breeds, 225 goats, Kumar </a:t>
            </a:r>
            <a:r>
              <a:rPr lang="en-US" sz="2800" b="0" i="0" dirty="0" err="1">
                <a:solidFill>
                  <a:srgbClr val="424242"/>
                </a:solidFill>
                <a:effectLst/>
                <a:latin typeface="Calibri" panose="020F0502020204030204" pitchFamily="34" charset="0"/>
              </a:rPr>
              <a:t>Vijh</a:t>
            </a:r>
            <a:r>
              <a:rPr lang="en-US" sz="2800" b="0" i="0" dirty="0">
                <a:solidFill>
                  <a:srgbClr val="424242"/>
                </a:solidFill>
                <a:effectLst/>
                <a:latin typeface="Calibri" panose="020F0502020204030204" pitchFamily="34" charset="0"/>
              </a:rPr>
              <a:t> et al., doi.org/10.1016/j.gene.2023.147691, Axiom HD array</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Mongolia, 5 breeds, 167 goats, </a:t>
            </a:r>
            <a:r>
              <a:rPr lang="en-US" sz="2800" b="0" i="0" dirty="0" err="1">
                <a:solidFill>
                  <a:srgbClr val="424242"/>
                </a:solidFill>
                <a:effectLst/>
                <a:latin typeface="Calibri" panose="020F0502020204030204" pitchFamily="34" charset="0"/>
              </a:rPr>
              <a:t>Kukhina</a:t>
            </a:r>
            <a:r>
              <a:rPr lang="en-US" sz="2800" b="0" i="0" dirty="0">
                <a:solidFill>
                  <a:srgbClr val="424242"/>
                </a:solidFill>
                <a:effectLst/>
                <a:latin typeface="Calibri" panose="020F0502020204030204" pitchFamily="34" charset="0"/>
              </a:rPr>
              <a:t> et al., 2021, doi.org/10.3390/ani12030221</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Ethiopia,  13 breeds, 664 goats, </a:t>
            </a:r>
            <a:r>
              <a:rPr lang="en-US" sz="2800" b="0" i="0" dirty="0" err="1">
                <a:solidFill>
                  <a:srgbClr val="424242"/>
                </a:solidFill>
                <a:effectLst/>
                <a:latin typeface="Calibri" panose="020F0502020204030204" pitchFamily="34" charset="0"/>
              </a:rPr>
              <a:t>Tarekegn</a:t>
            </a:r>
            <a:r>
              <a:rPr lang="en-US" sz="2800" b="0" i="0" dirty="0">
                <a:solidFill>
                  <a:srgbClr val="424242"/>
                </a:solidFill>
                <a:effectLst/>
                <a:latin typeface="Calibri" panose="020F0502020204030204" pitchFamily="34" charset="0"/>
              </a:rPr>
              <a:t> et al., 2020, DOI: 10.1111/eva.13118</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Uganda, 6 breeds, 144 goats, </a:t>
            </a:r>
            <a:r>
              <a:rPr lang="en-US" sz="2800" b="0" i="0" dirty="0" err="1">
                <a:solidFill>
                  <a:srgbClr val="424242"/>
                </a:solidFill>
                <a:effectLst/>
                <a:latin typeface="Calibri" panose="020F0502020204030204" pitchFamily="34" charset="0"/>
              </a:rPr>
              <a:t>Onzima</a:t>
            </a:r>
            <a:r>
              <a:rPr lang="en-US" sz="2800" b="0" i="0" dirty="0">
                <a:solidFill>
                  <a:srgbClr val="424242"/>
                </a:solidFill>
                <a:effectLst/>
                <a:latin typeface="Calibri" panose="020F0502020204030204" pitchFamily="34" charset="0"/>
              </a:rPr>
              <a:t> et al., 2018, </a:t>
            </a:r>
            <a:r>
              <a:rPr lang="en-US" sz="2800" b="0" i="0" dirty="0" err="1">
                <a:solidFill>
                  <a:srgbClr val="424242"/>
                </a:solidFill>
                <a:effectLst/>
                <a:latin typeface="Calibri" panose="020F0502020204030204" pitchFamily="34" charset="0"/>
              </a:rPr>
              <a:t>doi</a:t>
            </a:r>
            <a:r>
              <a:rPr lang="en-US" sz="2800" b="0" i="0" dirty="0">
                <a:solidFill>
                  <a:srgbClr val="424242"/>
                </a:solidFill>
                <a:effectLst/>
                <a:latin typeface="Calibri" panose="020F0502020204030204" pitchFamily="34" charset="0"/>
              </a:rPr>
              <a:t>: 10.1111/age.12631</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South Africa, 4 breeds, 144 goats: </a:t>
            </a:r>
            <a:r>
              <a:rPr lang="en-US" sz="2800" b="0" i="0" dirty="0" err="1">
                <a:solidFill>
                  <a:srgbClr val="424242"/>
                </a:solidFill>
                <a:effectLst/>
                <a:latin typeface="Calibri" panose="020F0502020204030204" pitchFamily="34" charset="0"/>
              </a:rPr>
              <a:t>Monau</a:t>
            </a:r>
            <a:r>
              <a:rPr lang="en-US" sz="2800" b="0" i="0" dirty="0">
                <a:solidFill>
                  <a:srgbClr val="424242"/>
                </a:solidFill>
                <a:effectLst/>
                <a:latin typeface="Calibri" panose="020F0502020204030204" pitchFamily="34" charset="0"/>
              </a:rPr>
              <a:t> et al. 2020, doi.org/10.1007/s11250-019-02190-9</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South Africa, 4 breeds, 72 goats, </a:t>
            </a:r>
            <a:r>
              <a:rPr lang="en-US" sz="2800" b="0" i="0" dirty="0" err="1">
                <a:solidFill>
                  <a:srgbClr val="424242"/>
                </a:solidFill>
                <a:effectLst/>
                <a:latin typeface="Calibri" panose="020F0502020204030204" pitchFamily="34" charset="0"/>
              </a:rPr>
              <a:t>Mcube</a:t>
            </a:r>
            <a:r>
              <a:rPr lang="en-US" sz="2800" b="0" i="0" dirty="0">
                <a:solidFill>
                  <a:srgbClr val="424242"/>
                </a:solidFill>
                <a:effectLst/>
                <a:latin typeface="Calibri" panose="020F0502020204030204" pitchFamily="34" charset="0"/>
              </a:rPr>
              <a:t> et al., 2020, doi.org/10.1007/s11250-019-02128-1</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Canada, 6 breeds, 976 goats, Brito et al., 2015, DOI 10.1186/s12863-015-0220-1</a:t>
            </a:r>
          </a:p>
          <a:p>
            <a:pPr algn="l">
              <a:buFont typeface="Arial" panose="020B0604020202020204" pitchFamily="34" charset="0"/>
              <a:buChar char="•"/>
            </a:pPr>
            <a:r>
              <a:rPr lang="en-US" sz="2800" b="0" i="0" dirty="0">
                <a:solidFill>
                  <a:srgbClr val="424242"/>
                </a:solidFill>
                <a:effectLst/>
                <a:latin typeface="Calibri" panose="020F0502020204030204" pitchFamily="34" charset="0"/>
              </a:rPr>
              <a:t>Australia, 3 breeds, 175 goats, </a:t>
            </a:r>
            <a:r>
              <a:rPr lang="en-US" sz="2800" b="0" i="0" dirty="0" err="1">
                <a:solidFill>
                  <a:srgbClr val="424242"/>
                </a:solidFill>
                <a:effectLst/>
                <a:latin typeface="Calibri" panose="020F0502020204030204" pitchFamily="34" charset="0"/>
              </a:rPr>
              <a:t>Kijas</a:t>
            </a:r>
            <a:r>
              <a:rPr lang="en-US" sz="2800" b="0" i="0" dirty="0">
                <a:solidFill>
                  <a:srgbClr val="424242"/>
                </a:solidFill>
                <a:effectLst/>
                <a:latin typeface="Calibri" panose="020F0502020204030204" pitchFamily="34" charset="0"/>
              </a:rPr>
              <a:t> et al., 2012, </a:t>
            </a:r>
            <a:r>
              <a:rPr lang="en-US" sz="2800" b="0" i="0" dirty="0" err="1">
                <a:solidFill>
                  <a:srgbClr val="424242"/>
                </a:solidFill>
                <a:effectLst/>
                <a:latin typeface="Calibri" panose="020F0502020204030204" pitchFamily="34" charset="0"/>
              </a:rPr>
              <a:t>doi</a:t>
            </a:r>
            <a:r>
              <a:rPr lang="en-US" sz="2800" b="0" i="0" dirty="0">
                <a:solidFill>
                  <a:srgbClr val="424242"/>
                </a:solidFill>
                <a:effectLst/>
                <a:latin typeface="Calibri" panose="020F0502020204030204" pitchFamily="34" charset="0"/>
              </a:rPr>
              <a:t>: 10.1111/age.12011</a:t>
            </a:r>
          </a:p>
          <a:p>
            <a:endParaRPr lang="en-US" dirty="0"/>
          </a:p>
        </p:txBody>
      </p:sp>
    </p:spTree>
    <p:extLst>
      <p:ext uri="{BB962C8B-B14F-4D97-AF65-F5344CB8AC3E}">
        <p14:creationId xmlns:p14="http://schemas.microsoft.com/office/powerpoint/2010/main" val="4157255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7BBF0-8DD7-4855-B44D-1032D37E12B4}"/>
              </a:ext>
            </a:extLst>
          </p:cNvPr>
          <p:cNvSpPr>
            <a:spLocks noGrp="1"/>
          </p:cNvSpPr>
          <p:nvPr>
            <p:ph type="title"/>
          </p:nvPr>
        </p:nvSpPr>
        <p:spPr/>
        <p:txBody>
          <a:bodyPr/>
          <a:lstStyle/>
          <a:p>
            <a:r>
              <a:rPr lang="en-US" dirty="0"/>
              <a:t>Objectives of the study</a:t>
            </a:r>
          </a:p>
        </p:txBody>
      </p:sp>
      <p:sp>
        <p:nvSpPr>
          <p:cNvPr id="3" name="Content Placeholder 2">
            <a:extLst>
              <a:ext uri="{FF2B5EF4-FFF2-40B4-BE49-F238E27FC236}">
                <a16:creationId xmlns:a16="http://schemas.microsoft.com/office/drawing/2014/main" id="{5B8F03ED-A263-4D46-A9B3-59C9D411589E}"/>
              </a:ext>
            </a:extLst>
          </p:cNvPr>
          <p:cNvSpPr>
            <a:spLocks noGrp="1"/>
          </p:cNvSpPr>
          <p:nvPr>
            <p:ph idx="1"/>
          </p:nvPr>
        </p:nvSpPr>
        <p:spPr>
          <a:xfrm>
            <a:off x="838200" y="1825625"/>
            <a:ext cx="10515600" cy="4351338"/>
          </a:xfrm>
        </p:spPr>
        <p:txBody>
          <a:bodyPr/>
          <a:lstStyle/>
          <a:p>
            <a:pPr marL="0" indent="0">
              <a:buNone/>
            </a:pPr>
            <a:r>
              <a:rPr lang="en-US" dirty="0"/>
              <a:t>The objective of the study is to develop imputation pipeline from diverse whole genome sequence (WGS) goat population data which will be used in </a:t>
            </a:r>
            <a:r>
              <a:rPr lang="en-US" dirty="0">
                <a:solidFill>
                  <a:srgbClr val="00B0F0"/>
                </a:solidFill>
              </a:rPr>
              <a:t>fine mapping</a:t>
            </a:r>
            <a:r>
              <a:rPr lang="en-US" dirty="0"/>
              <a:t>, </a:t>
            </a:r>
            <a:r>
              <a:rPr lang="en-US" dirty="0">
                <a:solidFill>
                  <a:srgbClr val="00B0F0"/>
                </a:solidFill>
              </a:rPr>
              <a:t>meta-analysis</a:t>
            </a:r>
            <a:r>
              <a:rPr lang="en-US" dirty="0"/>
              <a:t>, </a:t>
            </a:r>
            <a:r>
              <a:rPr lang="en-US" dirty="0">
                <a:solidFill>
                  <a:srgbClr val="00B0F0"/>
                </a:solidFill>
              </a:rPr>
              <a:t>population genetics</a:t>
            </a:r>
            <a:r>
              <a:rPr lang="en-US" dirty="0"/>
              <a:t>, and </a:t>
            </a:r>
            <a:r>
              <a:rPr lang="en-US" dirty="0">
                <a:solidFill>
                  <a:srgbClr val="00B0F0"/>
                </a:solidFill>
              </a:rPr>
              <a:t>genomic prediction</a:t>
            </a:r>
          </a:p>
        </p:txBody>
      </p:sp>
    </p:spTree>
    <p:extLst>
      <p:ext uri="{BB962C8B-B14F-4D97-AF65-F5344CB8AC3E}">
        <p14:creationId xmlns:p14="http://schemas.microsoft.com/office/powerpoint/2010/main" val="27774275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02BC5-B522-49D3-A3F7-32EFF9B727A5}"/>
              </a:ext>
            </a:extLst>
          </p:cNvPr>
          <p:cNvSpPr>
            <a:spLocks noGrp="1"/>
          </p:cNvSpPr>
          <p:nvPr>
            <p:ph type="title"/>
          </p:nvPr>
        </p:nvSpPr>
        <p:spPr>
          <a:xfrm>
            <a:off x="838200" y="365125"/>
            <a:ext cx="10515600" cy="1325563"/>
          </a:xfrm>
        </p:spPr>
        <p:txBody>
          <a:bodyPr>
            <a:normAutofit/>
          </a:bodyPr>
          <a:lstStyle/>
          <a:p>
            <a:r>
              <a:rPr lang="en-US" b="1" dirty="0"/>
              <a:t>Outcome</a:t>
            </a:r>
          </a:p>
        </p:txBody>
      </p:sp>
      <p:sp>
        <p:nvSpPr>
          <p:cNvPr id="22" name="Content Placeholder 2">
            <a:extLst>
              <a:ext uri="{FF2B5EF4-FFF2-40B4-BE49-F238E27FC236}">
                <a16:creationId xmlns:a16="http://schemas.microsoft.com/office/drawing/2014/main" id="{9B4CC7A6-33A5-4381-95CB-99B168A6673A}"/>
              </a:ext>
            </a:extLst>
          </p:cNvPr>
          <p:cNvSpPr>
            <a:spLocks noGrp="1"/>
          </p:cNvSpPr>
          <p:nvPr>
            <p:ph idx="1"/>
          </p:nvPr>
        </p:nvSpPr>
        <p:spPr>
          <a:xfrm>
            <a:off x="838200" y="1825625"/>
            <a:ext cx="10515600" cy="4351338"/>
          </a:xfrm>
        </p:spPr>
        <p:txBody>
          <a:bodyPr>
            <a:normAutofit fontScale="92500" lnSpcReduction="20000"/>
          </a:bodyPr>
          <a:lstStyle/>
          <a:p>
            <a:r>
              <a:rPr lang="en-US" dirty="0"/>
              <a:t>Pipeline and scripts on GitHub repository</a:t>
            </a:r>
          </a:p>
          <a:p>
            <a:pPr marL="457200" lvl="1" indent="0">
              <a:buNone/>
            </a:pPr>
            <a:r>
              <a:rPr lang="en-US" dirty="0">
                <a:hlinkClick r:id="rId3"/>
              </a:rPr>
              <a:t>https://github.com/goatimpuation/GoatWGSimputation</a:t>
            </a:r>
            <a:endParaRPr lang="en-US" dirty="0"/>
          </a:p>
          <a:p>
            <a:pPr marL="0" indent="0">
              <a:buNone/>
            </a:pPr>
            <a:endParaRPr lang="en-US" dirty="0"/>
          </a:p>
          <a:p>
            <a:r>
              <a:rPr lang="en-US" dirty="0"/>
              <a:t>Population genetics, fine mapping, meta-analysis, and genomic prediction</a:t>
            </a:r>
          </a:p>
          <a:p>
            <a:endParaRPr lang="en-US" dirty="0"/>
          </a:p>
          <a:p>
            <a:r>
              <a:rPr lang="en-US" dirty="0"/>
              <a:t>Additional samples will be helpful in imputation of breeds currently underrepresented in the analysis (</a:t>
            </a:r>
            <a:r>
              <a:rPr lang="en-US" dirty="0">
                <a:solidFill>
                  <a:srgbClr val="0070C0"/>
                </a:solidFill>
              </a:rPr>
              <a:t>breeds from India, South America, and North America</a:t>
            </a:r>
            <a:r>
              <a:rPr lang="en-US" dirty="0"/>
              <a:t>)</a:t>
            </a:r>
          </a:p>
          <a:p>
            <a:pPr marL="0" indent="0">
              <a:buNone/>
            </a:pPr>
            <a:r>
              <a:rPr lang="en-US" dirty="0"/>
              <a:t> </a:t>
            </a:r>
          </a:p>
          <a:p>
            <a:r>
              <a:rPr lang="en-US" dirty="0"/>
              <a:t>Incorporation of pedigree/family information will be useful for long-range haplotype-based imputation using </a:t>
            </a:r>
            <a:r>
              <a:rPr lang="en-US" dirty="0">
                <a:solidFill>
                  <a:schemeClr val="accent1"/>
                </a:solidFill>
              </a:rPr>
              <a:t>findhap.f90</a:t>
            </a:r>
          </a:p>
        </p:txBody>
      </p:sp>
    </p:spTree>
    <p:extLst>
      <p:ext uri="{BB962C8B-B14F-4D97-AF65-F5344CB8AC3E}">
        <p14:creationId xmlns:p14="http://schemas.microsoft.com/office/powerpoint/2010/main" val="40273714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E6BA5-1B40-B44E-AD45-53CD735764E4}"/>
              </a:ext>
            </a:extLst>
          </p:cNvPr>
          <p:cNvSpPr>
            <a:spLocks noGrp="1"/>
          </p:cNvSpPr>
          <p:nvPr>
            <p:ph type="title"/>
          </p:nvPr>
        </p:nvSpPr>
        <p:spPr>
          <a:xfrm>
            <a:off x="838200" y="365125"/>
            <a:ext cx="10515600" cy="1325563"/>
          </a:xfrm>
        </p:spPr>
        <p:txBody>
          <a:bodyPr/>
          <a:lstStyle/>
          <a:p>
            <a:r>
              <a:rPr lang="en-US" b="1" dirty="0"/>
              <a:t>Acknowledgements</a:t>
            </a:r>
          </a:p>
        </p:txBody>
      </p:sp>
      <p:sp>
        <p:nvSpPr>
          <p:cNvPr id="3" name="Content Placeholder 2">
            <a:extLst>
              <a:ext uri="{FF2B5EF4-FFF2-40B4-BE49-F238E27FC236}">
                <a16:creationId xmlns:a16="http://schemas.microsoft.com/office/drawing/2014/main" id="{3365DE9C-A661-B24E-9515-3D2A0014C994}"/>
              </a:ext>
            </a:extLst>
          </p:cNvPr>
          <p:cNvSpPr>
            <a:spLocks noGrp="1"/>
          </p:cNvSpPr>
          <p:nvPr>
            <p:ph idx="1"/>
          </p:nvPr>
        </p:nvSpPr>
        <p:spPr>
          <a:xfrm>
            <a:off x="838200" y="1825625"/>
            <a:ext cx="10515600" cy="4351338"/>
          </a:xfrm>
        </p:spPr>
        <p:txBody>
          <a:bodyPr>
            <a:normAutofit/>
          </a:bodyPr>
          <a:lstStyle/>
          <a:p>
            <a:r>
              <a:rPr lang="en-US" dirty="0" err="1"/>
              <a:t>VarGoats</a:t>
            </a:r>
            <a:endParaRPr lang="en-US" dirty="0"/>
          </a:p>
          <a:p>
            <a:pPr marL="0" indent="0">
              <a:buNone/>
            </a:pPr>
            <a:r>
              <a:rPr lang="en-US" dirty="0"/>
              <a:t>  (https://www.goatgenome.org/vargoats.html)</a:t>
            </a:r>
          </a:p>
          <a:p>
            <a:pPr marL="0" indent="0">
              <a:buNone/>
            </a:pPr>
            <a:endParaRPr lang="en-US" dirty="0"/>
          </a:p>
          <a:p>
            <a:pPr marL="0" indent="0">
              <a:buNone/>
            </a:pPr>
            <a:endParaRPr lang="en-US" dirty="0"/>
          </a:p>
          <a:p>
            <a:r>
              <a:rPr lang="en-US" dirty="0"/>
              <a:t>SCINET Ceres Scientific computing </a:t>
            </a:r>
          </a:p>
          <a:p>
            <a:pPr marL="0" indent="0">
              <a:buNone/>
            </a:pPr>
            <a:r>
              <a:rPr lang="en-US" dirty="0"/>
              <a:t>    (https://scinet.usda.gov)</a:t>
            </a:r>
          </a:p>
          <a:p>
            <a:pPr marL="0" indent="0">
              <a:buNone/>
            </a:pPr>
            <a:endParaRPr lang="en-US" dirty="0"/>
          </a:p>
          <a:p>
            <a:pPr lvl="1"/>
            <a:endParaRPr lang="en-US" dirty="0"/>
          </a:p>
        </p:txBody>
      </p:sp>
      <p:pic>
        <p:nvPicPr>
          <p:cNvPr id="9" name="Picture 8">
            <a:extLst>
              <a:ext uri="{FF2B5EF4-FFF2-40B4-BE49-F238E27FC236}">
                <a16:creationId xmlns:a16="http://schemas.microsoft.com/office/drawing/2014/main" id="{1CD6EE2D-ED6D-41D0-8445-CDCDA5D2EA61}"/>
              </a:ext>
            </a:extLst>
          </p:cNvPr>
          <p:cNvPicPr>
            <a:picLocks noChangeAspect="1"/>
          </p:cNvPicPr>
          <p:nvPr/>
        </p:nvPicPr>
        <p:blipFill>
          <a:blip r:embed="rId3"/>
          <a:stretch>
            <a:fillRect/>
          </a:stretch>
        </p:blipFill>
        <p:spPr>
          <a:xfrm>
            <a:off x="8919650" y="1403826"/>
            <a:ext cx="2229929" cy="1721505"/>
          </a:xfrm>
          <a:prstGeom prst="rect">
            <a:avLst/>
          </a:prstGeom>
        </p:spPr>
      </p:pic>
      <p:pic>
        <p:nvPicPr>
          <p:cNvPr id="5" name="Picture 4">
            <a:extLst>
              <a:ext uri="{FF2B5EF4-FFF2-40B4-BE49-F238E27FC236}">
                <a16:creationId xmlns:a16="http://schemas.microsoft.com/office/drawing/2014/main" id="{E6B691DD-7711-8086-F006-DBAAB1ECEF72}"/>
              </a:ext>
            </a:extLst>
          </p:cNvPr>
          <p:cNvPicPr>
            <a:picLocks noChangeAspect="1"/>
          </p:cNvPicPr>
          <p:nvPr/>
        </p:nvPicPr>
        <p:blipFill>
          <a:blip r:embed="rId4"/>
          <a:stretch>
            <a:fillRect/>
          </a:stretch>
        </p:blipFill>
        <p:spPr>
          <a:xfrm>
            <a:off x="6579235" y="3732670"/>
            <a:ext cx="5038725" cy="1143000"/>
          </a:xfrm>
          <a:prstGeom prst="rect">
            <a:avLst/>
          </a:prstGeom>
        </p:spPr>
      </p:pic>
    </p:spTree>
    <p:extLst>
      <p:ext uri="{BB962C8B-B14F-4D97-AF65-F5344CB8AC3E}">
        <p14:creationId xmlns:p14="http://schemas.microsoft.com/office/powerpoint/2010/main" val="22894752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8D764-C4D8-4B10-96AA-B0BFC78B2A6A}"/>
              </a:ext>
            </a:extLst>
          </p:cNvPr>
          <p:cNvSpPr>
            <a:spLocks noGrp="1"/>
          </p:cNvSpPr>
          <p:nvPr>
            <p:ph type="title"/>
          </p:nvPr>
        </p:nvSpPr>
        <p:spPr/>
        <p:txBody>
          <a:bodyPr/>
          <a:lstStyle/>
          <a:p>
            <a:r>
              <a:rPr lang="en-US" dirty="0">
                <a:solidFill>
                  <a:srgbClr val="0070C0"/>
                </a:solidFill>
              </a:rPr>
              <a:t>Imputation accuracy (Beagle)</a:t>
            </a:r>
          </a:p>
        </p:txBody>
      </p:sp>
      <p:pic>
        <p:nvPicPr>
          <p:cNvPr id="4" name="Content Placeholder 3">
            <a:extLst>
              <a:ext uri="{FF2B5EF4-FFF2-40B4-BE49-F238E27FC236}">
                <a16:creationId xmlns:a16="http://schemas.microsoft.com/office/drawing/2014/main" id="{CFCE0AF6-2E01-469C-A788-026A7D2A9478}"/>
              </a:ext>
            </a:extLst>
          </p:cNvPr>
          <p:cNvPicPr>
            <a:picLocks noGrp="1" noChangeAspect="1"/>
          </p:cNvPicPr>
          <p:nvPr>
            <p:ph idx="1"/>
          </p:nvPr>
        </p:nvPicPr>
        <p:blipFill>
          <a:blip r:embed="rId3"/>
          <a:stretch>
            <a:fillRect/>
          </a:stretch>
        </p:blipFill>
        <p:spPr>
          <a:xfrm>
            <a:off x="3293616" y="1512025"/>
            <a:ext cx="5251722" cy="4664938"/>
          </a:xfrm>
          <a:prstGeom prst="rect">
            <a:avLst/>
          </a:prstGeom>
        </p:spPr>
      </p:pic>
    </p:spTree>
    <p:extLst>
      <p:ext uri="{BB962C8B-B14F-4D97-AF65-F5344CB8AC3E}">
        <p14:creationId xmlns:p14="http://schemas.microsoft.com/office/powerpoint/2010/main" val="854354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C6E48-D290-0343-A568-255C672AD0C8}"/>
              </a:ext>
            </a:extLst>
          </p:cNvPr>
          <p:cNvSpPr>
            <a:spLocks noGrp="1"/>
          </p:cNvSpPr>
          <p:nvPr>
            <p:ph type="title"/>
          </p:nvPr>
        </p:nvSpPr>
        <p:spPr/>
        <p:txBody>
          <a:bodyPr/>
          <a:lstStyle/>
          <a:p>
            <a:r>
              <a:rPr lang="en-US" dirty="0">
                <a:solidFill>
                  <a:srgbClr val="0070C0"/>
                </a:solidFill>
              </a:rPr>
              <a:t>Imputation accuracy is a function of MAF </a:t>
            </a:r>
          </a:p>
        </p:txBody>
      </p:sp>
      <p:sp>
        <p:nvSpPr>
          <p:cNvPr id="4" name="AutoShape 2">
            <a:extLst>
              <a:ext uri="{FF2B5EF4-FFF2-40B4-BE49-F238E27FC236}">
                <a16:creationId xmlns:a16="http://schemas.microsoft.com/office/drawing/2014/main" id="{7006F1B6-C690-DA41-928B-812F5B269D6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E0EBF1E4-3E01-2441-9D3F-C021B3671724}"/>
              </a:ext>
            </a:extLst>
          </p:cNvPr>
          <p:cNvPicPr>
            <a:picLocks noChangeAspect="1"/>
          </p:cNvPicPr>
          <p:nvPr/>
        </p:nvPicPr>
        <p:blipFill>
          <a:blip r:embed="rId2"/>
          <a:stretch>
            <a:fillRect/>
          </a:stretch>
        </p:blipFill>
        <p:spPr>
          <a:xfrm>
            <a:off x="2813486" y="1929615"/>
            <a:ext cx="5793415" cy="3644389"/>
          </a:xfrm>
          <a:prstGeom prst="rect">
            <a:avLst/>
          </a:prstGeom>
        </p:spPr>
      </p:pic>
      <p:sp>
        <p:nvSpPr>
          <p:cNvPr id="3" name="TextBox 2">
            <a:extLst>
              <a:ext uri="{FF2B5EF4-FFF2-40B4-BE49-F238E27FC236}">
                <a16:creationId xmlns:a16="http://schemas.microsoft.com/office/drawing/2014/main" id="{D7415F45-F6AE-4116-91DD-D63F9AD737AB}"/>
              </a:ext>
            </a:extLst>
          </p:cNvPr>
          <p:cNvSpPr txBox="1"/>
          <p:nvPr/>
        </p:nvSpPr>
        <p:spPr>
          <a:xfrm>
            <a:off x="3586579" y="4705162"/>
            <a:ext cx="230819" cy="369332"/>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1558048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6366E-504F-4D70-86C8-027640FC74BD}"/>
              </a:ext>
            </a:extLst>
          </p:cNvPr>
          <p:cNvSpPr>
            <a:spLocks noGrp="1"/>
          </p:cNvSpPr>
          <p:nvPr>
            <p:ph type="title"/>
          </p:nvPr>
        </p:nvSpPr>
        <p:spPr>
          <a:xfrm>
            <a:off x="838200" y="334645"/>
            <a:ext cx="10515600" cy="1325563"/>
          </a:xfrm>
        </p:spPr>
        <p:txBody>
          <a:bodyPr vert="horz" lIns="91440" tIns="45720" rIns="91440" bIns="45720" rtlCol="0" anchor="ctr">
            <a:normAutofit/>
          </a:bodyPr>
          <a:lstStyle/>
          <a:p>
            <a:r>
              <a:rPr lang="en-US" b="1" dirty="0"/>
              <a:t>Study population (1,372 WGS samples)</a:t>
            </a:r>
          </a:p>
        </p:txBody>
      </p:sp>
      <p:pic>
        <p:nvPicPr>
          <p:cNvPr id="4" name="Picture 3" descr="Text&#10;&#10;Description automatically generated with medium confidence">
            <a:extLst>
              <a:ext uri="{FF2B5EF4-FFF2-40B4-BE49-F238E27FC236}">
                <a16:creationId xmlns:a16="http://schemas.microsoft.com/office/drawing/2014/main" id="{2BB88FFF-2E11-44CF-A6C0-F4B6359DA65E}"/>
              </a:ext>
            </a:extLst>
          </p:cNvPr>
          <p:cNvPicPr>
            <a:picLocks noChangeAspect="1"/>
          </p:cNvPicPr>
          <p:nvPr/>
        </p:nvPicPr>
        <p:blipFill>
          <a:blip r:embed="rId3"/>
          <a:stretch>
            <a:fillRect/>
          </a:stretch>
        </p:blipFill>
        <p:spPr>
          <a:xfrm>
            <a:off x="901455" y="2194747"/>
            <a:ext cx="4451585" cy="3605784"/>
          </a:xfrm>
          <a:prstGeom prst="rect">
            <a:avLst/>
          </a:prstGeom>
        </p:spPr>
      </p:pic>
      <p:pic>
        <p:nvPicPr>
          <p:cNvPr id="6" name="Picture 5">
            <a:extLst>
              <a:ext uri="{FF2B5EF4-FFF2-40B4-BE49-F238E27FC236}">
                <a16:creationId xmlns:a16="http://schemas.microsoft.com/office/drawing/2014/main" id="{31C37AD2-0C00-476D-8F27-1F80E184884C}"/>
              </a:ext>
            </a:extLst>
          </p:cNvPr>
          <p:cNvPicPr>
            <a:picLocks noChangeAspect="1"/>
          </p:cNvPicPr>
          <p:nvPr/>
        </p:nvPicPr>
        <p:blipFill>
          <a:blip r:embed="rId4"/>
          <a:stretch>
            <a:fillRect/>
          </a:stretch>
        </p:blipFill>
        <p:spPr>
          <a:xfrm>
            <a:off x="5691196" y="2395100"/>
            <a:ext cx="6213020" cy="3405431"/>
          </a:xfrm>
          <a:prstGeom prst="rect">
            <a:avLst/>
          </a:prstGeom>
        </p:spPr>
      </p:pic>
      <p:pic>
        <p:nvPicPr>
          <p:cNvPr id="3" name="Picture 2">
            <a:extLst>
              <a:ext uri="{FF2B5EF4-FFF2-40B4-BE49-F238E27FC236}">
                <a16:creationId xmlns:a16="http://schemas.microsoft.com/office/drawing/2014/main" id="{C51E2F5D-7A22-BAB5-C7BD-1BBCF164D094}"/>
              </a:ext>
            </a:extLst>
          </p:cNvPr>
          <p:cNvPicPr>
            <a:picLocks noChangeAspect="1"/>
          </p:cNvPicPr>
          <p:nvPr/>
        </p:nvPicPr>
        <p:blipFill>
          <a:blip r:embed="rId5"/>
          <a:stretch>
            <a:fillRect/>
          </a:stretch>
        </p:blipFill>
        <p:spPr>
          <a:xfrm>
            <a:off x="5539075" y="2430976"/>
            <a:ext cx="6156825" cy="3605784"/>
          </a:xfrm>
          <a:prstGeom prst="rect">
            <a:avLst/>
          </a:prstGeom>
        </p:spPr>
      </p:pic>
    </p:spTree>
    <p:extLst>
      <p:ext uri="{BB962C8B-B14F-4D97-AF65-F5344CB8AC3E}">
        <p14:creationId xmlns:p14="http://schemas.microsoft.com/office/powerpoint/2010/main" val="3027538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758F722A-A042-4F10-B9C2-C80E9D4B9A99}"/>
              </a:ext>
            </a:extLst>
          </p:cNvPr>
          <p:cNvSpPr>
            <a:spLocks noGrp="1"/>
          </p:cNvSpPr>
          <p:nvPr>
            <p:ph type="title"/>
          </p:nvPr>
        </p:nvSpPr>
        <p:spPr/>
        <p:txBody>
          <a:bodyPr/>
          <a:lstStyle/>
          <a:p>
            <a:r>
              <a:rPr lang="en-US" b="1" dirty="0"/>
              <a:t>Geographical distribution of samples</a:t>
            </a:r>
          </a:p>
        </p:txBody>
      </p:sp>
      <p:graphicFrame>
        <p:nvGraphicFramePr>
          <p:cNvPr id="38" name="Table 37">
            <a:extLst>
              <a:ext uri="{FF2B5EF4-FFF2-40B4-BE49-F238E27FC236}">
                <a16:creationId xmlns:a16="http://schemas.microsoft.com/office/drawing/2014/main" id="{D176DE40-B04F-44D7-95A3-7B6D60A33F37}"/>
              </a:ext>
            </a:extLst>
          </p:cNvPr>
          <p:cNvGraphicFramePr>
            <a:graphicFrameLocks noGrp="1"/>
          </p:cNvGraphicFramePr>
          <p:nvPr>
            <p:extLst>
              <p:ext uri="{D42A27DB-BD31-4B8C-83A1-F6EECF244321}">
                <p14:modId xmlns:p14="http://schemas.microsoft.com/office/powerpoint/2010/main" val="2499611810"/>
              </p:ext>
            </p:extLst>
          </p:nvPr>
        </p:nvGraphicFramePr>
        <p:xfrm>
          <a:off x="997998" y="1909122"/>
          <a:ext cx="3106642" cy="3272480"/>
        </p:xfrm>
        <a:graphic>
          <a:graphicData uri="http://schemas.openxmlformats.org/drawingml/2006/table">
            <a:tbl>
              <a:tblPr>
                <a:tableStyleId>{5C22544A-7EE6-4342-B048-85BDC9FD1C3A}</a:tableStyleId>
              </a:tblPr>
              <a:tblGrid>
                <a:gridCol w="1798582">
                  <a:extLst>
                    <a:ext uri="{9D8B030D-6E8A-4147-A177-3AD203B41FA5}">
                      <a16:colId xmlns:a16="http://schemas.microsoft.com/office/drawing/2014/main" val="2359129896"/>
                    </a:ext>
                  </a:extLst>
                </a:gridCol>
                <a:gridCol w="1308060">
                  <a:extLst>
                    <a:ext uri="{9D8B030D-6E8A-4147-A177-3AD203B41FA5}">
                      <a16:colId xmlns:a16="http://schemas.microsoft.com/office/drawing/2014/main" val="769569220"/>
                    </a:ext>
                  </a:extLst>
                </a:gridCol>
              </a:tblGrid>
              <a:tr h="409060">
                <a:tc>
                  <a:txBody>
                    <a:bodyPr/>
                    <a:lstStyle/>
                    <a:p>
                      <a:pPr algn="l" fontAlgn="b"/>
                      <a:r>
                        <a:rPr lang="en-US" sz="2000" b="1" u="none" strike="noStrike" dirty="0">
                          <a:effectLst/>
                        </a:rPr>
                        <a:t>Country</a:t>
                      </a:r>
                      <a:endParaRPr lang="en-US" sz="20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2000" b="1" u="none" strike="noStrike" dirty="0">
                          <a:effectLst/>
                        </a:rPr>
                        <a:t>Number</a:t>
                      </a:r>
                      <a:endParaRPr lang="en-US" sz="20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90975003"/>
                  </a:ext>
                </a:extLst>
              </a:tr>
              <a:tr h="409060">
                <a:tc>
                  <a:txBody>
                    <a:bodyPr/>
                    <a:lstStyle/>
                    <a:p>
                      <a:pPr algn="l" fontAlgn="b"/>
                      <a:r>
                        <a:rPr lang="en-US" sz="2000" u="none" strike="noStrike" dirty="0">
                          <a:effectLst/>
                        </a:rPr>
                        <a:t>Switzerland</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242</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83513618"/>
                  </a:ext>
                </a:extLst>
              </a:tr>
              <a:tr h="409060">
                <a:tc>
                  <a:txBody>
                    <a:bodyPr/>
                    <a:lstStyle/>
                    <a:p>
                      <a:pPr algn="l" fontAlgn="b"/>
                      <a:r>
                        <a:rPr lang="en-US" sz="2000" u="none" strike="noStrike" dirty="0">
                          <a:effectLst/>
                        </a:rPr>
                        <a:t>France</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215</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42817571"/>
                  </a:ext>
                </a:extLst>
              </a:tr>
              <a:tr h="409060">
                <a:tc>
                  <a:txBody>
                    <a:bodyPr/>
                    <a:lstStyle/>
                    <a:p>
                      <a:pPr algn="l" fontAlgn="b"/>
                      <a:r>
                        <a:rPr lang="en-US" sz="2000" u="none" strike="noStrike" dirty="0">
                          <a:effectLst/>
                        </a:rPr>
                        <a:t>Morocco</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163</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62408148"/>
                  </a:ext>
                </a:extLst>
              </a:tr>
              <a:tr h="409060">
                <a:tc>
                  <a:txBody>
                    <a:bodyPr/>
                    <a:lstStyle/>
                    <a:p>
                      <a:pPr algn="l" fontAlgn="b"/>
                      <a:r>
                        <a:rPr lang="en-US" sz="2000" u="none" strike="noStrike">
                          <a:effectLst/>
                        </a:rPr>
                        <a:t>China</a:t>
                      </a:r>
                      <a:endParaRPr lang="en-US"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133</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45196048"/>
                  </a:ext>
                </a:extLst>
              </a:tr>
              <a:tr h="409060">
                <a:tc>
                  <a:txBody>
                    <a:bodyPr/>
                    <a:lstStyle/>
                    <a:p>
                      <a:pPr algn="l" fontAlgn="b"/>
                      <a:r>
                        <a:rPr lang="en-US" sz="2000" u="none" strike="noStrike">
                          <a:effectLst/>
                        </a:rPr>
                        <a:t>Pakistan</a:t>
                      </a:r>
                      <a:endParaRPr lang="en-US"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66</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09230451"/>
                  </a:ext>
                </a:extLst>
              </a:tr>
              <a:tr h="409060">
                <a:tc>
                  <a:txBody>
                    <a:bodyPr/>
                    <a:lstStyle/>
                    <a:p>
                      <a:pPr algn="l" fontAlgn="b"/>
                      <a:r>
                        <a:rPr lang="en-US" sz="2000" u="none" strike="noStrike" dirty="0">
                          <a:effectLst/>
                        </a:rPr>
                        <a:t>Tanzania</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66</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46208321"/>
                  </a:ext>
                </a:extLst>
              </a:tr>
              <a:tr h="409060">
                <a:tc>
                  <a:txBody>
                    <a:bodyPr/>
                    <a:lstStyle/>
                    <a:p>
                      <a:pPr algn="l" fontAlgn="b"/>
                      <a:r>
                        <a:rPr lang="en-US" sz="2000" u="none" strike="noStrike">
                          <a:effectLst/>
                        </a:rPr>
                        <a:t>Iran</a:t>
                      </a:r>
                      <a:endParaRPr lang="en-US"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54</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84052426"/>
                  </a:ext>
                </a:extLst>
              </a:tr>
            </a:tbl>
          </a:graphicData>
        </a:graphic>
      </p:graphicFrame>
      <p:pic>
        <p:nvPicPr>
          <p:cNvPr id="12" name="Picture 11">
            <a:extLst>
              <a:ext uri="{FF2B5EF4-FFF2-40B4-BE49-F238E27FC236}">
                <a16:creationId xmlns:a16="http://schemas.microsoft.com/office/drawing/2014/main" id="{743D428A-01FC-4F54-A5D1-57A68D192BEC}"/>
              </a:ext>
            </a:extLst>
          </p:cNvPr>
          <p:cNvPicPr>
            <a:picLocks noChangeAspect="1"/>
          </p:cNvPicPr>
          <p:nvPr/>
        </p:nvPicPr>
        <p:blipFill rotWithShape="1">
          <a:blip r:embed="rId3"/>
          <a:srcRect l="7276" t="4115" r="1614" b="6689"/>
          <a:stretch/>
        </p:blipFill>
        <p:spPr>
          <a:xfrm>
            <a:off x="4181382" y="1775958"/>
            <a:ext cx="7252317" cy="4243104"/>
          </a:xfrm>
          <a:prstGeom prst="rect">
            <a:avLst/>
          </a:prstGeom>
        </p:spPr>
      </p:pic>
    </p:spTree>
    <p:extLst>
      <p:ext uri="{BB962C8B-B14F-4D97-AF65-F5344CB8AC3E}">
        <p14:creationId xmlns:p14="http://schemas.microsoft.com/office/powerpoint/2010/main" val="3597167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6366E-504F-4D70-86C8-027640FC74BD}"/>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b="1" dirty="0"/>
              <a:t>Breeds</a:t>
            </a:r>
          </a:p>
        </p:txBody>
      </p:sp>
      <p:sp>
        <p:nvSpPr>
          <p:cNvPr id="5" name="Content Placeholder 4">
            <a:extLst>
              <a:ext uri="{FF2B5EF4-FFF2-40B4-BE49-F238E27FC236}">
                <a16:creationId xmlns:a16="http://schemas.microsoft.com/office/drawing/2014/main" id="{BAA3D410-7A83-4586-B7EF-A4EDD4214BF2}"/>
              </a:ext>
            </a:extLst>
          </p:cNvPr>
          <p:cNvSpPr>
            <a:spLocks noGrp="1"/>
          </p:cNvSpPr>
          <p:nvPr>
            <p:ph idx="1"/>
          </p:nvPr>
        </p:nvSpPr>
        <p:spPr/>
        <p:txBody>
          <a:bodyPr/>
          <a:lstStyle/>
          <a:p>
            <a:r>
              <a:rPr lang="en-US" dirty="0"/>
              <a:t>115 breeds</a:t>
            </a:r>
          </a:p>
        </p:txBody>
      </p:sp>
      <p:graphicFrame>
        <p:nvGraphicFramePr>
          <p:cNvPr id="6" name="Table 5">
            <a:extLst>
              <a:ext uri="{FF2B5EF4-FFF2-40B4-BE49-F238E27FC236}">
                <a16:creationId xmlns:a16="http://schemas.microsoft.com/office/drawing/2014/main" id="{6797C580-2CB5-47CD-85FC-5690D1BB000D}"/>
              </a:ext>
            </a:extLst>
          </p:cNvPr>
          <p:cNvGraphicFramePr>
            <a:graphicFrameLocks noGrp="1"/>
          </p:cNvGraphicFramePr>
          <p:nvPr>
            <p:extLst>
              <p:ext uri="{D42A27DB-BD31-4B8C-83A1-F6EECF244321}">
                <p14:modId xmlns:p14="http://schemas.microsoft.com/office/powerpoint/2010/main" val="1861258103"/>
              </p:ext>
            </p:extLst>
          </p:nvPr>
        </p:nvGraphicFramePr>
        <p:xfrm>
          <a:off x="5450889" y="1831789"/>
          <a:ext cx="4450009" cy="4086225"/>
        </p:xfrm>
        <a:graphic>
          <a:graphicData uri="http://schemas.openxmlformats.org/drawingml/2006/table">
            <a:tbl>
              <a:tblPr>
                <a:tableStyleId>{5C22544A-7EE6-4342-B048-85BDC9FD1C3A}</a:tableStyleId>
              </a:tblPr>
              <a:tblGrid>
                <a:gridCol w="3229436">
                  <a:extLst>
                    <a:ext uri="{9D8B030D-6E8A-4147-A177-3AD203B41FA5}">
                      <a16:colId xmlns:a16="http://schemas.microsoft.com/office/drawing/2014/main" val="2509699809"/>
                    </a:ext>
                  </a:extLst>
                </a:gridCol>
                <a:gridCol w="1220573">
                  <a:extLst>
                    <a:ext uri="{9D8B030D-6E8A-4147-A177-3AD203B41FA5}">
                      <a16:colId xmlns:a16="http://schemas.microsoft.com/office/drawing/2014/main" val="548018799"/>
                    </a:ext>
                  </a:extLst>
                </a:gridCol>
              </a:tblGrid>
              <a:tr h="305464">
                <a:tc>
                  <a:txBody>
                    <a:bodyPr/>
                    <a:lstStyle/>
                    <a:p>
                      <a:pPr algn="l" fontAlgn="b"/>
                      <a:r>
                        <a:rPr lang="en-US" sz="2000" u="none" strike="noStrike" dirty="0">
                          <a:effectLst/>
                        </a:rPr>
                        <a:t>Saanen</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a:effectLst/>
                        </a:rPr>
                        <a:t>93</a:t>
                      </a:r>
                      <a:endParaRPr lang="en-US"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95099094"/>
                  </a:ext>
                </a:extLst>
              </a:tr>
              <a:tr h="305464">
                <a:tc>
                  <a:txBody>
                    <a:bodyPr/>
                    <a:lstStyle/>
                    <a:p>
                      <a:pPr algn="l" fontAlgn="b"/>
                      <a:r>
                        <a:rPr lang="en-US" sz="2000" u="none" strike="noStrike" dirty="0">
                          <a:effectLst/>
                        </a:rPr>
                        <a:t>Alpine</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a:effectLst/>
                        </a:rPr>
                        <a:t>91</a:t>
                      </a:r>
                      <a:endParaRPr lang="en-US"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41777152"/>
                  </a:ext>
                </a:extLst>
              </a:tr>
              <a:tr h="305464">
                <a:tc>
                  <a:txBody>
                    <a:bodyPr/>
                    <a:lstStyle/>
                    <a:p>
                      <a:pPr algn="l" fontAlgn="b"/>
                      <a:r>
                        <a:rPr lang="en-US" sz="2000" u="none" strike="noStrike" dirty="0" err="1">
                          <a:effectLst/>
                        </a:rPr>
                        <a:t>JiningGrey</a:t>
                      </a:r>
                      <a:r>
                        <a:rPr lang="en-US" sz="2000" u="none" strike="noStrike" dirty="0">
                          <a:effectLst/>
                        </a:rPr>
                        <a:t> Goat</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a:effectLst/>
                        </a:rPr>
                        <a:t>40</a:t>
                      </a:r>
                      <a:endParaRPr lang="en-US"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34609820"/>
                  </a:ext>
                </a:extLst>
              </a:tr>
              <a:tr h="305464">
                <a:tc>
                  <a:txBody>
                    <a:bodyPr/>
                    <a:lstStyle/>
                    <a:p>
                      <a:pPr algn="l" fontAlgn="b"/>
                      <a:r>
                        <a:rPr lang="en-US" sz="2000" u="none" strike="noStrike" dirty="0">
                          <a:effectLst/>
                        </a:rPr>
                        <a:t>Angora</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a:effectLst/>
                        </a:rPr>
                        <a:t>34</a:t>
                      </a:r>
                      <a:endParaRPr lang="en-US"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33217500"/>
                  </a:ext>
                </a:extLst>
              </a:tr>
              <a:tr h="305464">
                <a:tc>
                  <a:txBody>
                    <a:bodyPr/>
                    <a:lstStyle/>
                    <a:p>
                      <a:pPr algn="l" fontAlgn="b"/>
                      <a:r>
                        <a:rPr lang="en-US" sz="2000" u="none" strike="noStrike" dirty="0">
                          <a:effectLst/>
                        </a:rPr>
                        <a:t>Boer</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a:effectLst/>
                        </a:rPr>
                        <a:t>34</a:t>
                      </a:r>
                      <a:endParaRPr lang="en-US"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080725079"/>
                  </a:ext>
                </a:extLst>
              </a:tr>
              <a:tr h="305464">
                <a:tc>
                  <a:txBody>
                    <a:bodyPr/>
                    <a:lstStyle/>
                    <a:p>
                      <a:pPr algn="l" fontAlgn="b"/>
                      <a:r>
                        <a:rPr lang="en-US" sz="2000" u="none" strike="noStrike" dirty="0">
                          <a:effectLst/>
                        </a:rPr>
                        <a:t>Korea Native Goat</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a:effectLst/>
                        </a:rPr>
                        <a:t>27</a:t>
                      </a:r>
                      <a:endParaRPr lang="en-US"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53708683"/>
                  </a:ext>
                </a:extLst>
              </a:tr>
              <a:tr h="305464">
                <a:tc>
                  <a:txBody>
                    <a:bodyPr/>
                    <a:lstStyle/>
                    <a:p>
                      <a:pPr algn="l" fontAlgn="b"/>
                      <a:r>
                        <a:rPr lang="en-US" sz="2000" u="none" strike="noStrike" dirty="0">
                          <a:effectLst/>
                        </a:rPr>
                        <a:t>Grisons striped</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a:effectLst/>
                        </a:rPr>
                        <a:t>25</a:t>
                      </a:r>
                      <a:endParaRPr lang="en-US"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103386"/>
                  </a:ext>
                </a:extLst>
              </a:tr>
              <a:tr h="305464">
                <a:tc>
                  <a:txBody>
                    <a:bodyPr/>
                    <a:lstStyle/>
                    <a:p>
                      <a:pPr algn="l" fontAlgn="b"/>
                      <a:r>
                        <a:rPr lang="en-US" sz="2000" u="none" strike="noStrike" dirty="0">
                          <a:effectLst/>
                        </a:rPr>
                        <a:t>Valais Goat (</a:t>
                      </a:r>
                      <a:r>
                        <a:rPr lang="en-US" sz="2000" u="none" strike="noStrike" dirty="0" err="1">
                          <a:effectLst/>
                        </a:rPr>
                        <a:t>Blacknecked</a:t>
                      </a:r>
                      <a:r>
                        <a:rPr lang="en-US" sz="2000" u="none" strike="noStrike" dirty="0">
                          <a:effectLst/>
                        </a:rPr>
                        <a:t>)</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a:effectLst/>
                        </a:rPr>
                        <a:t>25</a:t>
                      </a:r>
                      <a:endParaRPr lang="en-US" sz="20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53054619"/>
                  </a:ext>
                </a:extLst>
              </a:tr>
              <a:tr h="305464">
                <a:tc>
                  <a:txBody>
                    <a:bodyPr/>
                    <a:lstStyle/>
                    <a:p>
                      <a:pPr algn="l" fontAlgn="b"/>
                      <a:r>
                        <a:rPr lang="en-US" sz="2000" u="none" strike="noStrike">
                          <a:effectLst/>
                        </a:rPr>
                        <a:t>Appenzell</a:t>
                      </a:r>
                      <a:endParaRPr lang="en-US"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24</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39137990"/>
                  </a:ext>
                </a:extLst>
              </a:tr>
              <a:tr h="305464">
                <a:tc>
                  <a:txBody>
                    <a:bodyPr/>
                    <a:lstStyle/>
                    <a:p>
                      <a:pPr algn="l" fontAlgn="b"/>
                      <a:r>
                        <a:rPr lang="en-US" sz="2000" u="none" strike="noStrike" dirty="0">
                          <a:effectLst/>
                        </a:rPr>
                        <a:t>Booted Goat</a:t>
                      </a:r>
                      <a:endParaRPr lang="en-US"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24</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08846667"/>
                  </a:ext>
                </a:extLst>
              </a:tr>
              <a:tr h="305464">
                <a:tc>
                  <a:txBody>
                    <a:bodyPr/>
                    <a:lstStyle/>
                    <a:p>
                      <a:pPr algn="l" fontAlgn="b"/>
                      <a:r>
                        <a:rPr lang="en-US" sz="2000" u="none" strike="noStrike">
                          <a:effectLst/>
                        </a:rPr>
                        <a:t>Nera Verzasca</a:t>
                      </a:r>
                      <a:endParaRPr lang="en-US"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24</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80066541"/>
                  </a:ext>
                </a:extLst>
              </a:tr>
              <a:tr h="305464">
                <a:tc>
                  <a:txBody>
                    <a:bodyPr/>
                    <a:lstStyle/>
                    <a:p>
                      <a:pPr algn="l" fontAlgn="b"/>
                      <a:r>
                        <a:rPr lang="en-US" sz="2000" u="none" strike="noStrike">
                          <a:effectLst/>
                        </a:rPr>
                        <a:t>Peacock</a:t>
                      </a:r>
                      <a:endParaRPr lang="en-US"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24</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41959117"/>
                  </a:ext>
                </a:extLst>
              </a:tr>
              <a:tr h="305464">
                <a:tc>
                  <a:txBody>
                    <a:bodyPr/>
                    <a:lstStyle/>
                    <a:p>
                      <a:pPr algn="l" fontAlgn="b"/>
                      <a:r>
                        <a:rPr lang="en-US" sz="2000" u="none" strike="noStrike">
                          <a:effectLst/>
                        </a:rPr>
                        <a:t>Toggenburg</a:t>
                      </a:r>
                      <a:endParaRPr lang="en-US" sz="20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2000" u="none" strike="noStrike" dirty="0">
                          <a:effectLst/>
                        </a:rPr>
                        <a:t>24</a:t>
                      </a:r>
                      <a:endParaRPr lang="en-US" sz="20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71604308"/>
                  </a:ext>
                </a:extLst>
              </a:tr>
            </a:tbl>
          </a:graphicData>
        </a:graphic>
      </p:graphicFrame>
    </p:spTree>
    <p:extLst>
      <p:ext uri="{BB962C8B-B14F-4D97-AF65-F5344CB8AC3E}">
        <p14:creationId xmlns:p14="http://schemas.microsoft.com/office/powerpoint/2010/main" val="146068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307D4-4E29-5145-9855-D5ADA5D8A2B3}"/>
              </a:ext>
            </a:extLst>
          </p:cNvPr>
          <p:cNvSpPr>
            <a:spLocks noGrp="1"/>
          </p:cNvSpPr>
          <p:nvPr>
            <p:ph type="title"/>
          </p:nvPr>
        </p:nvSpPr>
        <p:spPr>
          <a:xfrm>
            <a:off x="838200" y="365125"/>
            <a:ext cx="10515600" cy="1325563"/>
          </a:xfrm>
        </p:spPr>
        <p:txBody>
          <a:bodyPr/>
          <a:lstStyle/>
          <a:p>
            <a:r>
              <a:rPr lang="en-US" b="1" dirty="0"/>
              <a:t>Phasing and Imputation</a:t>
            </a:r>
          </a:p>
        </p:txBody>
      </p:sp>
      <p:sp>
        <p:nvSpPr>
          <p:cNvPr id="3" name="Content Placeholder 2">
            <a:extLst>
              <a:ext uri="{FF2B5EF4-FFF2-40B4-BE49-F238E27FC236}">
                <a16:creationId xmlns:a16="http://schemas.microsoft.com/office/drawing/2014/main" id="{E3E0C7C0-57A5-8A44-A993-692D67A1BDDA}"/>
              </a:ext>
            </a:extLst>
          </p:cNvPr>
          <p:cNvSpPr>
            <a:spLocks noGrp="1"/>
          </p:cNvSpPr>
          <p:nvPr>
            <p:ph idx="1"/>
          </p:nvPr>
        </p:nvSpPr>
        <p:spPr>
          <a:xfrm>
            <a:off x="838200" y="1825625"/>
            <a:ext cx="10515600" cy="4351338"/>
          </a:xfrm>
        </p:spPr>
        <p:txBody>
          <a:bodyPr>
            <a:normAutofit fontScale="85000" lnSpcReduction="20000"/>
          </a:bodyPr>
          <a:lstStyle/>
          <a:p>
            <a:endParaRPr lang="en-US" dirty="0"/>
          </a:p>
          <a:p>
            <a:r>
              <a:rPr lang="en-US" dirty="0"/>
              <a:t>Phasing and imputation with Beagle 5.3 </a:t>
            </a:r>
          </a:p>
          <a:p>
            <a:endParaRPr lang="en-US" dirty="0"/>
          </a:p>
          <a:p>
            <a:r>
              <a:rPr lang="en-US" dirty="0"/>
              <a:t>Reference sequence (</a:t>
            </a:r>
            <a:r>
              <a:rPr lang="en-US" dirty="0" err="1"/>
              <a:t>vcf</a:t>
            </a:r>
            <a:r>
              <a:rPr lang="en-US" dirty="0"/>
              <a:t> format) – haplotype phasing – Hidden Markov method-Baum algorithm</a:t>
            </a:r>
          </a:p>
          <a:p>
            <a:endParaRPr lang="en-US" dirty="0"/>
          </a:p>
          <a:p>
            <a:r>
              <a:rPr lang="en-US" dirty="0"/>
              <a:t>The Beagle 5.3 genotype phasing method is described in:</a:t>
            </a:r>
          </a:p>
          <a:p>
            <a:pPr marL="457200" lvl="1" indent="0">
              <a:buNone/>
            </a:pPr>
            <a:r>
              <a:rPr lang="en-US" dirty="0"/>
              <a:t>B L Browning, X Tian, Y Zhou, and S R Browning (2021) Fast two-stage phasing of large-scale sequence data. Am J Hum Genet 108(10):1880-1890. doi:10.1016/j.ajhg.2021.08.005</a:t>
            </a:r>
          </a:p>
          <a:p>
            <a:endParaRPr lang="en-US" dirty="0"/>
          </a:p>
          <a:p>
            <a:r>
              <a:rPr lang="en-US" dirty="0"/>
              <a:t>The Beagle 5.3 genotype imputation method is described in:</a:t>
            </a:r>
          </a:p>
          <a:p>
            <a:pPr marL="457200" lvl="1" indent="0">
              <a:buNone/>
            </a:pPr>
            <a:r>
              <a:rPr lang="en-US" dirty="0"/>
              <a:t>B L Browning, Y Zhou, and S R Browning (2018). A one-penny imputed genome from next generation reference panels. Am J Hum Genet 103(3):338-348. doi:10.1016/j.ajhg.2018.07.015</a:t>
            </a:r>
          </a:p>
          <a:p>
            <a:endParaRPr lang="en-US" dirty="0"/>
          </a:p>
        </p:txBody>
      </p:sp>
    </p:spTree>
    <p:extLst>
      <p:ext uri="{BB962C8B-B14F-4D97-AF65-F5344CB8AC3E}">
        <p14:creationId xmlns:p14="http://schemas.microsoft.com/office/powerpoint/2010/main" val="735544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E54B0-E319-4E9A-A937-4D384EEE7D62}"/>
              </a:ext>
            </a:extLst>
          </p:cNvPr>
          <p:cNvSpPr>
            <a:spLocks noGrp="1"/>
          </p:cNvSpPr>
          <p:nvPr>
            <p:ph type="title"/>
          </p:nvPr>
        </p:nvSpPr>
        <p:spPr/>
        <p:txBody>
          <a:bodyPr/>
          <a:lstStyle/>
          <a:p>
            <a:r>
              <a:rPr lang="en-US" b="1" dirty="0"/>
              <a:t>Phasing </a:t>
            </a:r>
          </a:p>
        </p:txBody>
      </p:sp>
      <p:pic>
        <p:nvPicPr>
          <p:cNvPr id="5" name="Content Placeholder 4" descr="Graphical user interface, application, Word&#10;&#10;Description automatically generated">
            <a:extLst>
              <a:ext uri="{FF2B5EF4-FFF2-40B4-BE49-F238E27FC236}">
                <a16:creationId xmlns:a16="http://schemas.microsoft.com/office/drawing/2014/main" id="{8AFA01A8-E999-430F-BA37-EFC5C81DCEA1}"/>
              </a:ext>
            </a:extLst>
          </p:cNvPr>
          <p:cNvPicPr>
            <a:picLocks noGrp="1" noChangeAspect="1"/>
          </p:cNvPicPr>
          <p:nvPr>
            <p:ph sz="half" idx="1"/>
          </p:nvPr>
        </p:nvPicPr>
        <p:blipFill rotWithShape="1">
          <a:blip r:embed="rId3"/>
          <a:srcRect t="6510" r="57743" b="64622"/>
          <a:stretch/>
        </p:blipFill>
        <p:spPr>
          <a:xfrm>
            <a:off x="7274561" y="882891"/>
            <a:ext cx="4198812" cy="1851890"/>
          </a:xfrm>
        </p:spPr>
      </p:pic>
      <p:sp>
        <p:nvSpPr>
          <p:cNvPr id="6" name="Content Placeholder 5">
            <a:extLst>
              <a:ext uri="{FF2B5EF4-FFF2-40B4-BE49-F238E27FC236}">
                <a16:creationId xmlns:a16="http://schemas.microsoft.com/office/drawing/2014/main" id="{270EEB9E-F9E1-4E99-BC87-397C58D31FCE}"/>
              </a:ext>
            </a:extLst>
          </p:cNvPr>
          <p:cNvSpPr>
            <a:spLocks noGrp="1"/>
          </p:cNvSpPr>
          <p:nvPr>
            <p:ph sz="half" idx="2"/>
          </p:nvPr>
        </p:nvSpPr>
        <p:spPr>
          <a:xfrm>
            <a:off x="433873" y="1767840"/>
            <a:ext cx="7058879" cy="4409440"/>
          </a:xfrm>
        </p:spPr>
        <p:txBody>
          <a:bodyPr>
            <a:normAutofit/>
          </a:bodyPr>
          <a:lstStyle/>
          <a:p>
            <a:r>
              <a:rPr lang="en-US" dirty="0"/>
              <a:t>Standard parameters are used in Beagle version 5.3</a:t>
            </a:r>
          </a:p>
          <a:p>
            <a:pPr marL="0" indent="0">
              <a:buNone/>
            </a:pPr>
            <a:endParaRPr lang="en-US" dirty="0"/>
          </a:p>
          <a:p>
            <a:r>
              <a:rPr lang="en-US" dirty="0"/>
              <a:t>Analysis:</a:t>
            </a:r>
          </a:p>
          <a:p>
            <a:endParaRPr lang="en-US" dirty="0"/>
          </a:p>
          <a:p>
            <a:r>
              <a:rPr lang="en-US" dirty="0"/>
              <a:t>Computational time Chr1</a:t>
            </a:r>
          </a:p>
          <a:p>
            <a:pPr lvl="1"/>
            <a:r>
              <a:rPr lang="en-US" sz="2000" dirty="0"/>
              <a:t>Burin iteration: 20 minutes 17 seconds</a:t>
            </a:r>
          </a:p>
          <a:p>
            <a:pPr lvl="1"/>
            <a:r>
              <a:rPr lang="en-US" sz="2000" dirty="0"/>
              <a:t>Haplotype phasing time: 1 </a:t>
            </a:r>
            <a:r>
              <a:rPr lang="en-US" sz="2000" dirty="0" err="1"/>
              <a:t>hr</a:t>
            </a:r>
            <a:r>
              <a:rPr lang="en-US" sz="2000" dirty="0"/>
              <a:t> 2 minutes 0 seconds</a:t>
            </a:r>
          </a:p>
        </p:txBody>
      </p:sp>
      <p:pic>
        <p:nvPicPr>
          <p:cNvPr id="3" name="Picture 2">
            <a:extLst>
              <a:ext uri="{FF2B5EF4-FFF2-40B4-BE49-F238E27FC236}">
                <a16:creationId xmlns:a16="http://schemas.microsoft.com/office/drawing/2014/main" id="{71927F2A-8A70-49A8-9639-34EBB50D78E5}"/>
              </a:ext>
            </a:extLst>
          </p:cNvPr>
          <p:cNvPicPr>
            <a:picLocks noChangeAspect="1"/>
          </p:cNvPicPr>
          <p:nvPr/>
        </p:nvPicPr>
        <p:blipFill>
          <a:blip r:embed="rId4"/>
          <a:stretch>
            <a:fillRect/>
          </a:stretch>
        </p:blipFill>
        <p:spPr>
          <a:xfrm>
            <a:off x="8133679" y="2742160"/>
            <a:ext cx="4032184" cy="3721590"/>
          </a:xfrm>
          <a:prstGeom prst="rect">
            <a:avLst/>
          </a:prstGeom>
        </p:spPr>
      </p:pic>
      <p:pic>
        <p:nvPicPr>
          <p:cNvPr id="4" name="Picture 3">
            <a:extLst>
              <a:ext uri="{FF2B5EF4-FFF2-40B4-BE49-F238E27FC236}">
                <a16:creationId xmlns:a16="http://schemas.microsoft.com/office/drawing/2014/main" id="{90D8F1F8-94A5-2B3E-FFAE-54D27814B469}"/>
              </a:ext>
            </a:extLst>
          </p:cNvPr>
          <p:cNvPicPr>
            <a:picLocks noChangeAspect="1"/>
          </p:cNvPicPr>
          <p:nvPr/>
        </p:nvPicPr>
        <p:blipFill>
          <a:blip r:embed="rId5"/>
          <a:stretch>
            <a:fillRect/>
          </a:stretch>
        </p:blipFill>
        <p:spPr>
          <a:xfrm>
            <a:off x="2247487" y="2849563"/>
            <a:ext cx="3664842" cy="833120"/>
          </a:xfrm>
          <a:prstGeom prst="rect">
            <a:avLst/>
          </a:prstGeom>
        </p:spPr>
      </p:pic>
    </p:spTree>
    <p:extLst>
      <p:ext uri="{BB962C8B-B14F-4D97-AF65-F5344CB8AC3E}">
        <p14:creationId xmlns:p14="http://schemas.microsoft.com/office/powerpoint/2010/main" val="374936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E54B0-E319-4E9A-A937-4D384EEE7D62}"/>
              </a:ext>
            </a:extLst>
          </p:cNvPr>
          <p:cNvSpPr>
            <a:spLocks noGrp="1"/>
          </p:cNvSpPr>
          <p:nvPr>
            <p:ph type="title"/>
          </p:nvPr>
        </p:nvSpPr>
        <p:spPr/>
        <p:txBody>
          <a:bodyPr/>
          <a:lstStyle/>
          <a:p>
            <a:r>
              <a:rPr lang="en-US" b="1" dirty="0"/>
              <a:t>Phasing results</a:t>
            </a:r>
          </a:p>
        </p:txBody>
      </p:sp>
      <p:pic>
        <p:nvPicPr>
          <p:cNvPr id="7" name="Content Placeholder 6" descr="Graphical user interface, text, application&#10;&#10;Description automatically generated">
            <a:extLst>
              <a:ext uri="{FF2B5EF4-FFF2-40B4-BE49-F238E27FC236}">
                <a16:creationId xmlns:a16="http://schemas.microsoft.com/office/drawing/2014/main" id="{6D02D409-EA22-4AAB-8404-6D7850FAB7C8}"/>
              </a:ext>
            </a:extLst>
          </p:cNvPr>
          <p:cNvPicPr>
            <a:picLocks noGrp="1" noChangeAspect="1"/>
          </p:cNvPicPr>
          <p:nvPr>
            <p:ph sz="half" idx="1"/>
          </p:nvPr>
        </p:nvPicPr>
        <p:blipFill>
          <a:blip r:embed="rId3"/>
          <a:stretch>
            <a:fillRect/>
          </a:stretch>
        </p:blipFill>
        <p:spPr>
          <a:xfrm>
            <a:off x="6541470" y="1712323"/>
            <a:ext cx="4776290" cy="4351338"/>
          </a:xfrm>
        </p:spPr>
      </p:pic>
      <p:pic>
        <p:nvPicPr>
          <p:cNvPr id="4" name="Picture 3">
            <a:extLst>
              <a:ext uri="{FF2B5EF4-FFF2-40B4-BE49-F238E27FC236}">
                <a16:creationId xmlns:a16="http://schemas.microsoft.com/office/drawing/2014/main" id="{88B318D6-7A7F-4A38-80EC-C3E93AD5C1C3}"/>
              </a:ext>
            </a:extLst>
          </p:cNvPr>
          <p:cNvPicPr>
            <a:picLocks noChangeAspect="1"/>
          </p:cNvPicPr>
          <p:nvPr/>
        </p:nvPicPr>
        <p:blipFill rotWithShape="1">
          <a:blip r:embed="rId4"/>
          <a:srcRect r="33346"/>
          <a:stretch/>
        </p:blipFill>
        <p:spPr>
          <a:xfrm>
            <a:off x="1040852" y="1825625"/>
            <a:ext cx="4942903" cy="3860800"/>
          </a:xfrm>
          <a:prstGeom prst="rect">
            <a:avLst/>
          </a:prstGeom>
        </p:spPr>
      </p:pic>
    </p:spTree>
    <p:extLst>
      <p:ext uri="{BB962C8B-B14F-4D97-AF65-F5344CB8AC3E}">
        <p14:creationId xmlns:p14="http://schemas.microsoft.com/office/powerpoint/2010/main" val="3942649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88B5C-7351-984C-9312-07A98FDC78C5}"/>
              </a:ext>
            </a:extLst>
          </p:cNvPr>
          <p:cNvSpPr>
            <a:spLocks noGrp="1"/>
          </p:cNvSpPr>
          <p:nvPr>
            <p:ph type="title"/>
          </p:nvPr>
        </p:nvSpPr>
        <p:spPr>
          <a:xfrm>
            <a:off x="838200" y="365125"/>
            <a:ext cx="10515600" cy="1325563"/>
          </a:xfrm>
        </p:spPr>
        <p:txBody>
          <a:bodyPr/>
          <a:lstStyle/>
          <a:p>
            <a:r>
              <a:rPr lang="en-US" b="1" dirty="0"/>
              <a:t>Methods (Imputation 50K to WGS), Beagle 5.3</a:t>
            </a:r>
          </a:p>
        </p:txBody>
      </p:sp>
      <p:sp>
        <p:nvSpPr>
          <p:cNvPr id="3" name="Content Placeholder 2">
            <a:extLst>
              <a:ext uri="{FF2B5EF4-FFF2-40B4-BE49-F238E27FC236}">
                <a16:creationId xmlns:a16="http://schemas.microsoft.com/office/drawing/2014/main" id="{725301BD-DA20-7E4E-92E0-D342A68609A3}"/>
              </a:ext>
            </a:extLst>
          </p:cNvPr>
          <p:cNvSpPr>
            <a:spLocks noGrp="1"/>
          </p:cNvSpPr>
          <p:nvPr>
            <p:ph idx="1"/>
          </p:nvPr>
        </p:nvSpPr>
        <p:spPr>
          <a:xfrm>
            <a:off x="838200" y="1825625"/>
            <a:ext cx="10515600" cy="4351338"/>
          </a:xfrm>
        </p:spPr>
        <p:txBody>
          <a:bodyPr>
            <a:normAutofit fontScale="92500" lnSpcReduction="20000"/>
          </a:bodyPr>
          <a:lstStyle/>
          <a:p>
            <a:r>
              <a:rPr lang="en-US" dirty="0"/>
              <a:t>Analysis based on </a:t>
            </a:r>
          </a:p>
          <a:p>
            <a:pPr lvl="1"/>
            <a:r>
              <a:rPr lang="en-US" dirty="0">
                <a:solidFill>
                  <a:schemeClr val="accent1"/>
                </a:solidFill>
              </a:rPr>
              <a:t>Single/major breed/closely related breed vs multibreed</a:t>
            </a:r>
            <a:r>
              <a:rPr lang="en-US" dirty="0"/>
              <a:t>  </a:t>
            </a:r>
          </a:p>
          <a:p>
            <a:pPr lvl="1"/>
            <a:r>
              <a:rPr lang="en-US" dirty="0">
                <a:solidFill>
                  <a:schemeClr val="accent1"/>
                </a:solidFill>
              </a:rPr>
              <a:t>region-specific (Africa, Europe, Asia) vs all regions</a:t>
            </a:r>
          </a:p>
          <a:p>
            <a:pPr lvl="1"/>
            <a:r>
              <a:rPr lang="en-US" dirty="0">
                <a:solidFill>
                  <a:schemeClr val="accent1"/>
                </a:solidFill>
              </a:rPr>
              <a:t>Dairy, goat, dairy and goat, fiber</a:t>
            </a:r>
          </a:p>
          <a:p>
            <a:pPr marL="0" indent="0">
              <a:buNone/>
            </a:pPr>
            <a:endParaRPr lang="en-US" dirty="0"/>
          </a:p>
          <a:p>
            <a:r>
              <a:rPr lang="en-US" dirty="0"/>
              <a:t>Accuracy</a:t>
            </a:r>
          </a:p>
          <a:p>
            <a:pPr lvl="1"/>
            <a:r>
              <a:rPr lang="en-US" dirty="0"/>
              <a:t>Leave one out cross validation of 30 random samples (reduced to 50K and imputed back to WGS)</a:t>
            </a:r>
          </a:p>
          <a:p>
            <a:pPr lvl="1"/>
            <a:endParaRPr lang="en-US" dirty="0"/>
          </a:p>
          <a:p>
            <a:pPr lvl="1"/>
            <a:r>
              <a:rPr lang="en-US" dirty="0"/>
              <a:t>r2 : Can estimate when true genotypes are unknown </a:t>
            </a:r>
            <a:r>
              <a:rPr lang="en-US" sz="1500" dirty="0"/>
              <a:t>(AGHJ 69:1-14)</a:t>
            </a:r>
          </a:p>
          <a:p>
            <a:pPr lvl="1"/>
            <a:endParaRPr lang="en-US" dirty="0"/>
          </a:p>
          <a:p>
            <a:pPr lvl="1"/>
            <a:r>
              <a:rPr lang="en-US" dirty="0"/>
              <a:t>Accuracy of imputation will also be accessed based on </a:t>
            </a:r>
            <a:r>
              <a:rPr lang="en-US" dirty="0">
                <a:solidFill>
                  <a:srgbClr val="FF0000"/>
                </a:solidFill>
              </a:rPr>
              <a:t>MAF</a:t>
            </a:r>
            <a:r>
              <a:rPr lang="en-US" dirty="0"/>
              <a:t> to determine the accuracy for low frequency variants and at the chromosome level</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2608444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1157</TotalTime>
  <Words>1734</Words>
  <Application>Microsoft Macintosh PowerPoint</Application>
  <PresentationFormat>Widescreen</PresentationFormat>
  <Paragraphs>223</Paragraphs>
  <Slides>23</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Cambria Math</vt:lpstr>
      <vt:lpstr>Office Theme</vt:lpstr>
      <vt:lpstr>Phasing and Imputation using 1,372 diverse Goat Whole Genome Sequence Data : Optimal Strategies</vt:lpstr>
      <vt:lpstr>Objectives of the study</vt:lpstr>
      <vt:lpstr>Study population (1,372 WGS samples)</vt:lpstr>
      <vt:lpstr>Geographical distribution of samples</vt:lpstr>
      <vt:lpstr>Breeds</vt:lpstr>
      <vt:lpstr>Phasing and Imputation</vt:lpstr>
      <vt:lpstr>Phasing </vt:lpstr>
      <vt:lpstr>Phasing results</vt:lpstr>
      <vt:lpstr>Methods (Imputation 50K to WGS), Beagle 5.3</vt:lpstr>
      <vt:lpstr>Imputation genotypes (Data sets, ~ 50K)</vt:lpstr>
      <vt:lpstr>Worldwide Goats</vt:lpstr>
      <vt:lpstr>Dairy goats (USA)</vt:lpstr>
      <vt:lpstr>North American genotypes (72 samples of 4 breeds)</vt:lpstr>
      <vt:lpstr>South American samples</vt:lpstr>
      <vt:lpstr>PowerPoint Presentation</vt:lpstr>
      <vt:lpstr>PowerPoint Presentation</vt:lpstr>
      <vt:lpstr>Comprehensive list provided by Hans</vt:lpstr>
      <vt:lpstr>Comprehensive list provided by Hans</vt:lpstr>
      <vt:lpstr>Comprehensive list provided by Hans</vt:lpstr>
      <vt:lpstr>Outcome</vt:lpstr>
      <vt:lpstr>Acknowledgements</vt:lpstr>
      <vt:lpstr>Imputation accuracy (Beagle)</vt:lpstr>
      <vt:lpstr>Imputation accuracy is a function of MAF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Optimal Imputation strategy</dc:title>
  <dc:creator>Neupane, Mahesh</dc:creator>
  <cp:lastModifiedBy>Neupane, Mahesh</cp:lastModifiedBy>
  <cp:revision>139</cp:revision>
  <dcterms:created xsi:type="dcterms:W3CDTF">2020-12-09T01:33:14Z</dcterms:created>
  <dcterms:modified xsi:type="dcterms:W3CDTF">2024-03-11T14:11:30Z</dcterms:modified>
</cp:coreProperties>
</file>

<file path=docProps/thumbnail.jpeg>
</file>